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77" r:id="rId1"/>
    <p:sldMasterId id="2147483689" r:id="rId2"/>
    <p:sldMasterId id="2147483701" r:id="rId3"/>
  </p:sldMasterIdLst>
  <p:notesMasterIdLst>
    <p:notesMasterId r:id="rId88"/>
  </p:notesMasterIdLst>
  <p:handoutMasterIdLst>
    <p:handoutMasterId r:id="rId89"/>
  </p:handoutMasterIdLst>
  <p:sldIdLst>
    <p:sldId id="256" r:id="rId4"/>
    <p:sldId id="257" r:id="rId5"/>
    <p:sldId id="259" r:id="rId6"/>
    <p:sldId id="348" r:id="rId7"/>
    <p:sldId id="349" r:id="rId8"/>
    <p:sldId id="350" r:id="rId9"/>
    <p:sldId id="264" r:id="rId10"/>
    <p:sldId id="266" r:id="rId11"/>
    <p:sldId id="265" r:id="rId12"/>
    <p:sldId id="267" r:id="rId13"/>
    <p:sldId id="270" r:id="rId14"/>
    <p:sldId id="271" r:id="rId15"/>
    <p:sldId id="272" r:id="rId16"/>
    <p:sldId id="268" r:id="rId17"/>
    <p:sldId id="273" r:id="rId18"/>
    <p:sldId id="269" r:id="rId19"/>
    <p:sldId id="274" r:id="rId20"/>
    <p:sldId id="275" r:id="rId21"/>
    <p:sldId id="276" r:id="rId22"/>
    <p:sldId id="277" r:id="rId23"/>
    <p:sldId id="263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3" r:id="rId35"/>
    <p:sldId id="288" r:id="rId36"/>
    <p:sldId id="289" r:id="rId37"/>
    <p:sldId id="290" r:id="rId38"/>
    <p:sldId id="291" r:id="rId39"/>
    <p:sldId id="292" r:id="rId40"/>
    <p:sldId id="297" r:id="rId41"/>
    <p:sldId id="295" r:id="rId42"/>
    <p:sldId id="296" r:id="rId43"/>
    <p:sldId id="299" r:id="rId44"/>
    <p:sldId id="298" r:id="rId45"/>
    <p:sldId id="300" r:id="rId46"/>
    <p:sldId id="302" r:id="rId47"/>
    <p:sldId id="303" r:id="rId48"/>
    <p:sldId id="310" r:id="rId49"/>
    <p:sldId id="304" r:id="rId50"/>
    <p:sldId id="311" r:id="rId51"/>
    <p:sldId id="305" r:id="rId52"/>
    <p:sldId id="306" r:id="rId53"/>
    <p:sldId id="307" r:id="rId54"/>
    <p:sldId id="308" r:id="rId55"/>
    <p:sldId id="309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20" r:id="rId64"/>
    <p:sldId id="323" r:id="rId65"/>
    <p:sldId id="321" r:id="rId66"/>
    <p:sldId id="325" r:id="rId67"/>
    <p:sldId id="341" r:id="rId68"/>
    <p:sldId id="342" r:id="rId69"/>
    <p:sldId id="343" r:id="rId70"/>
    <p:sldId id="344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9" r:id="rId83"/>
    <p:sldId id="340" r:id="rId84"/>
    <p:sldId id="345" r:id="rId85"/>
    <p:sldId id="347" r:id="rId86"/>
    <p:sldId id="346" r:id="rId87"/>
  </p:sldIdLst>
  <p:sldSz cx="12192000" cy="6858000"/>
  <p:notesSz cx="6858000" cy="9144000"/>
  <p:embeddedFontLst>
    <p:embeddedFont>
      <p:font typeface="Consolas" panose="020B0609020204030204" pitchFamily="49" charset="0"/>
      <p:regular r:id="rId90"/>
      <p:bold r:id="rId91"/>
      <p:italic r:id="rId92"/>
      <p:boldItalic r:id="rId93"/>
    </p:embeddedFont>
    <p:embeddedFont>
      <p:font typeface="Calibri Light" panose="020F0302020204030204" pitchFamily="34" charset="0"/>
      <p:regular r:id="rId94"/>
      <p:italic r:id="rId95"/>
    </p:embeddedFont>
    <p:embeddedFont>
      <p:font typeface="Segoe UI" panose="020B0502040204020203" pitchFamily="34" charset="0"/>
      <p:regular r:id="rId96"/>
      <p:bold r:id="rId97"/>
      <p:italic r:id="rId98"/>
      <p:boldItalic r:id="rId99"/>
    </p:embeddedFont>
    <p:embeddedFont>
      <p:font typeface="Panton" panose="00000500000000000000" pitchFamily="50" charset="0"/>
      <p:regular r:id="rId100"/>
    </p:embeddedFont>
    <p:embeddedFont>
      <p:font typeface="Segoe UI Semibold" panose="020B0702040204020203" pitchFamily="34" charset="0"/>
      <p:bold r:id="rId101"/>
      <p:boldItalic r:id="rId102"/>
    </p:embeddedFont>
    <p:embeddedFont>
      <p:font typeface="Segoe UI Light" panose="020B0502040204020203" pitchFamily="34" charset="0"/>
      <p:regular r:id="rId103"/>
      <p:italic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3D5E"/>
    <a:srgbClr val="639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7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handoutMaster" Target="handoutMasters/handoutMaster1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font" Target="fonts/font18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13.fntdata"/><Relationship Id="rId110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14.fntdata"/><Relationship Id="rId108" Type="http://schemas.openxmlformats.org/officeDocument/2006/relationships/font" Target="fonts/font1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7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0F7640-2214-44E3-893B-CAC9E75D1B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13C95-4C35-49AE-B9C4-7F97F949F3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002DC-3922-439A-A273-89E29675A18C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5BD63-2E37-43D5-A2B9-B1B772373C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72FA7-DEC2-43B5-B7F7-4469FBAD6A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9891A-6B06-41F7-9EAE-04B00A171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61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22:06:16.8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7:30:39.03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7:30:40.20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0,'-10'4,"12"3,9-2,15-1,9 0,6-2,2-1,-4 0,2-1,1 0,0-1,-4 1,-4 0,-4 0,7 0,1 0,-1 0,-3 0,-2 0,-3 0,-2 0,4 0,0 0,-4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7:30:43.40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2033 367,'0'-4,"-10"-7,-5 1,-7-1,-7 4,-7 1,-3 3,-4 2,2 0,-6 1,-2 1,-3-1,2 1,3-1,3 0,2 0,-2 0,-15 0,-1 0,4 0,7 0,5 0,3 0,5 0,6 0,1 0,3 0,0 0,2 0,-10 0,-3 0,-3 0,0 0,2 0,4 0,2 0,-1 0,0 0,2 0,1 0,1 0,3 0,-5 0,-1 0,1 0,1 0,1 0,1 0,1 0,1-4,5-6,2-5,-7-15,0-5,-2 2,-4 4,-11-3,2-1,13 7,20 1,21 7,15 6,12 4,10 4,3 3,-2 2,12 0,4 0,-4 0,-9-1,-10 1,-8-1,-4 0,-5 0,3 0,4 0,6 0,0 0,2 0,-1 0,0 0,-1 0,-4 0,1 0,2 0,1 0,-3 0,0 0,-1 0,-3 0,-1 0,-3 0,-2 0,0 0,2 0,3 0,-1 0,-2 0,0 0,0 0,-3 0,5 0,1 0,-2 0,1 0,-3 0,0 0,3 0,1 0,-1 0,0 5,-7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7:30:48.49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1013 237,'-5'0,"-9"0,-8-4,-13-3,-4 2,-10 1,-1 1,0 1,5-8,-1-3,5 3,0 0,2 5,4 1,3 2,2 2,-6 0,-1 0,0 1,3-6,3 0,1 0,2 1,-2 1,-2 0,1 2,2 0,0-3,6-5,7-7,5-4,6-4,7 3,13 5,7 5,10 4,3 4,0 2,-1 1,6 1,1 0,-2 0,-3 0,-3-1,-3 0,-3 0,0 0,-2 0,1 0,-2 0,1 0,1 0,-1 0,2 0,-2 0,0 0,2 0,-2 0,2 0,-2 0,2 0,-2 0,0 0,2 0,-2 4,-3 7,-7 5,-4 8,-6 6,-3 1,-1 0,-2-1,-4 0,-11-7,-6-6,-10-7,-2-4,-9-4,-7-2,2-1,4 0,6 0,4 0,3-1,0 2,-1-1,1 6,2 1,-7-1,-4 1,-2-3,-2-1,0-1,4-1,5 0,3 0,4 0,-4-1,5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7:30:48.49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1013 237,'-5'0,"-9"0,-8-4,-13-3,-4 2,-10 1,-1 1,0 1,5-8,-1-3,5 3,0 0,2 5,4 1,3 2,2 2,-6 0,-1 0,0 1,3-6,3 0,1 0,2 1,-2 1,-2 0,1 2,2 0,0-3,6-5,7-7,5-4,6-4,7 3,13 5,7 5,10 4,3 4,0 2,-1 1,6 1,1 0,-2 0,-3 0,-3-1,-3 0,-3 0,0 0,-2 0,1 0,-2 0,1 0,1 0,-1 0,2 0,-2 0,0 0,2 0,-2 0,2 0,-2 0,2 0,-2 0,0 0,2 0,-2 4,-3 7,-7 5,-4 8,-6 6,-3 1,-1 0,-2-1,-4 0,-11-7,-6-6,-10-7,-2-4,-9-4,-7-2,2-1,4 0,6 0,4 0,3-1,0 2,-1-1,1 6,2 1,-7-1,-4 1,-2-3,-2-1,0-1,4-1,5 0,3 0,4 0,-4-1,5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0BD74-3965-4202-BD50-D178325B6A41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12DA9-F1E3-4027-861A-756EC39EB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9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2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59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8DC5-6003-41BF-8D1E-7A8B8A9A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E254F-E7F8-435B-93A0-1B9ABB06E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DB140-CE04-46DC-A07E-538D44B8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FA09A-813E-4AE6-B045-56CB817E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B3432-2561-41B8-A76D-32BFDF8D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5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2FA55-9E52-4324-8615-36193ABCF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E87AC-7130-4D07-8B57-BB0585C61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B8255-8F1B-47CB-A68C-9645D321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C5D85-E078-482F-85A8-88E579F9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35679-6D43-418E-AC25-B5A63687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37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57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6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4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51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01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9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41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2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BBD4-A3B5-40E3-8AAE-9F3CF8208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F1AAD-6F76-43EA-9819-63264313A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9B018-A2E5-44A2-98E5-1A40C338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A96D-5748-4A96-B11D-93477908C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FC5B8-C7C5-4937-895D-51AE9978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34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62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1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67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94254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84598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19281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4423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45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88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70EB-9278-47FB-8826-B368DBB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8549F-CD85-4782-B608-F49082CF6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F8772-61CF-4C5E-A265-918BEB50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98664-2DFF-4FE3-AFD3-E32772CF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3C9E1-A192-4764-B4F7-2CD2AB32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491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31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1D98-8AAB-4B18-A72C-30973B5B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6E6A-8672-4E06-AF99-394460F2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A6C23-6B77-49E4-93E6-3B7D5B7DC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DEA58-BAF1-484F-890B-81A789CE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CD981-DD7A-4373-BF56-7D6A2915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865CB-44AC-4B11-BC80-FE1A088D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5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FF07-61FE-4304-A079-1EBA0472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D4252-6C43-4F22-ABCF-7A9E4B1F4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9750E-E8F7-4261-9AD2-E99085BF3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3E585-2BC3-4975-9CC6-7BC237982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2706A-2813-4F28-986C-84C2B4A3A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3C478-02AF-413F-AE8C-47CA1C16F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4B673-64E4-4CC7-BB7A-13DB30E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78164-D0EE-4D3C-BE3E-3CE1A2D2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6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6A66-02D5-4687-8A7B-75CC9BE4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F32CD-CFEB-44FC-BDC0-DDEDB07A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70411-6517-476C-90F6-C6AAB461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4028-7B06-4A81-9621-4F2F2F7D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9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07A34-3104-4008-B0A6-D77A66B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79FBE5-B5BA-44A2-8BAF-C2782E98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1D13F-7E8E-4F2E-A6BF-601F3D8FE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9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4013-EDAF-4C8C-B056-E3ECBFE5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C6BFC-4AA4-4DD5-B111-D4536EB44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94C52-F27F-4CDE-BF49-09FD08EC5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5756D-BE0E-477E-A186-763444C4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AF88F-E4D3-4D1A-B248-16407614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889D5-53C5-45F7-A8DF-2C2FFA37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5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9DA1-2C21-4FBC-BE85-EFFF990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6B326-1009-473B-927B-7F931A5E7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A57F-9C49-4BA9-9BA6-E34006DCB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C9967-E630-4E55-A8A1-B2DB8770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07E35-7724-4203-8D09-68D9DF5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E101A-01E9-4BD1-92EB-89B07928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3.wmf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27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4087A-953B-43F0-BFFD-558CE3D8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FD63E-416A-4D1A-B716-29B1AB830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89D34-1504-43AB-B203-8001797DA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1632-48E0-46BC-AA0F-764A10953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B092A-A832-4747-AEE6-1B31629CD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547C669-E026-42EA-9A25-F7239A542EA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6946" y="6351383"/>
            <a:ext cx="1286854" cy="37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9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8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6659-066F-4E7F-BD92-0981E5430CBE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6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33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skills.com/BLOGS/PAUL/post/Why-did-the-Windows-7-RC-failure-happen.aspx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sualstudio.com/free-developer-offers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ntryone.com/plan-explorer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tact.com/" TargetMode="External"/><Relationship Id="rId2" Type="http://schemas.openxmlformats.org/officeDocument/2006/relationships/hyperlink" Target="https://github.com/williamadba/sql-server-toolbox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icrosoft/sql-server-samples/releases/download/wide-world-importers-v1.0/WideWorldImporters-Full.bak" TargetMode="External"/><Relationship Id="rId4" Type="http://schemas.openxmlformats.org/officeDocument/2006/relationships/hyperlink" Target="https://github.com/Microsoft/sql-server-samples/releases/tag/wide-world-importers-v1.0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performance/adaptive-query-processing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image" Target="../media/image2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7.xml"/><Relationship Id="rId4" Type="http://schemas.openxmlformats.org/officeDocument/2006/relationships/customXml" Target="../ink/ink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customXml" Target="../ink/ink14.xml"/><Relationship Id="rId3" Type="http://schemas.openxmlformats.org/officeDocument/2006/relationships/image" Target="../media/image20.emf"/><Relationship Id="rId7" Type="http://schemas.openxmlformats.org/officeDocument/2006/relationships/customXml" Target="../ink/ink11.xml"/><Relationship Id="rId12" Type="http://schemas.openxmlformats.org/officeDocument/2006/relationships/image" Target="../media/image2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24.emf"/><Relationship Id="rId4" Type="http://schemas.openxmlformats.org/officeDocument/2006/relationships/customXml" Target="../ink/ink9.xml"/><Relationship Id="rId9" Type="http://schemas.openxmlformats.org/officeDocument/2006/relationships/customXml" Target="../ink/ink12.xml"/><Relationship Id="rId14" Type="http://schemas.openxmlformats.org/officeDocument/2006/relationships/image" Target="../media/image26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0.emf"/><Relationship Id="rId7" Type="http://schemas.openxmlformats.org/officeDocument/2006/relationships/customXml" Target="../ink/ink18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customXml" Target="../ink/ink17.xml"/><Relationship Id="rId4" Type="http://schemas.openxmlformats.org/officeDocument/2006/relationships/customXml" Target="../ink/ink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customXml" Target="../ink/ink21.xml"/><Relationship Id="rId4" Type="http://schemas.openxmlformats.org/officeDocument/2006/relationships/customXml" Target="../ink/ink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24.xml"/><Relationship Id="rId4" Type="http://schemas.openxmlformats.org/officeDocument/2006/relationships/customXml" Target="../ink/ink2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27.xml"/><Relationship Id="rId4" Type="http://schemas.openxmlformats.org/officeDocument/2006/relationships/customXml" Target="../ink/ink2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sql/relational-databases/automatic-tuning/automatic-tuning" TargetMode="External"/><Relationship Id="rId5" Type="http://schemas.openxmlformats.org/officeDocument/2006/relationships/customXml" Target="../ink/ink30.xml"/><Relationship Id="rId4" Type="http://schemas.openxmlformats.org/officeDocument/2006/relationships/customXml" Target="../ink/ink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hyperlink" Target="https://docs.microsoft.com/en-us/sql/relational-databases/automatic-tuning/automatic-tuning#automatic-plan-correction" TargetMode="External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33.xml"/><Relationship Id="rId4" Type="http://schemas.openxmlformats.org/officeDocument/2006/relationships/customXml" Target="../ink/ink3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36.xml"/><Relationship Id="rId4" Type="http://schemas.openxmlformats.org/officeDocument/2006/relationships/customXml" Target="../ink/ink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sqltact.com/2017/12/our-sql-server-2017-administration.html" TargetMode="Externa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931E-4425-49C8-B04E-49D09E57A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0916F-2F73-41A4-8EFC-0007A8D51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8F60-18DF-4051-B44E-6A0A2E529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DAF85-B408-45BA-BA50-5A00860817A4}"/>
              </a:ext>
            </a:extLst>
          </p:cNvPr>
          <p:cNvSpPr txBox="1"/>
          <p:nvPr/>
        </p:nvSpPr>
        <p:spPr>
          <a:xfrm>
            <a:off x="0" y="2032507"/>
            <a:ext cx="121920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Your Applications and Modern SQL Server 2017</a:t>
            </a:r>
          </a:p>
          <a:p>
            <a:pPr algn="ctr"/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52967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 on Timeouts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/>
              <a:t>There is no timeout for a request in SQL Server that is being blocked. There are only application-layer timeouts for SQL Server requests.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/>
              <a:t>You may be used to viewing sessions and requests with </a:t>
            </a:r>
            <a:r>
              <a:rPr lang="en-US" sz="3600" b="1" dirty="0" err="1"/>
              <a:t>sp_who</a:t>
            </a:r>
            <a:r>
              <a:rPr lang="en-US" sz="3600" dirty="0"/>
              <a:t> or </a:t>
            </a:r>
            <a:r>
              <a:rPr lang="en-US" sz="3600" b="1" dirty="0"/>
              <a:t>sp_who2</a:t>
            </a:r>
            <a:r>
              <a:rPr lang="en-US" sz="3600" dirty="0"/>
              <a:t>. Those still work, but there are modern dynamic management views which return much more information…</a:t>
            </a:r>
          </a:p>
        </p:txBody>
      </p:sp>
    </p:spTree>
    <p:extLst>
      <p:ext uri="{BB962C8B-B14F-4D97-AF65-F5344CB8AC3E}">
        <p14:creationId xmlns:p14="http://schemas.microsoft.com/office/powerpoint/2010/main" val="214645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4048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Toolbox: “sessions and </a:t>
            </a:r>
            <a:r>
              <a:rPr lang="en-US" sz="3600" dirty="0" err="1"/>
              <a:t>requests.sql</a:t>
            </a:r>
            <a:r>
              <a:rPr lang="en-US" sz="3600" dirty="0"/>
              <a:t>”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Or, more simply: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Look for “blocked by” and “blocking these”.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AB8930-AEAF-44B7-8DF2-63A3E5747DB9}"/>
              </a:ext>
            </a:extLst>
          </p:cNvPr>
          <p:cNvSpPr/>
          <p:nvPr/>
        </p:nvSpPr>
        <p:spPr>
          <a:xfrm>
            <a:off x="1161142" y="2662091"/>
            <a:ext cx="91875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sys.dm_exec_sessions</a:t>
            </a:r>
            <a:r>
              <a:rPr lang="en-US" sz="3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</a:p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sys.dm_exec_requests</a:t>
            </a:r>
            <a:r>
              <a:rPr lang="en-US" sz="3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r 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session_id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session_id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39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4048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Smaller transactions with few steps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Multi-step transactions should only be used if needed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More efficient indexing, so queries lock fewer rows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We will discuss this later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 Separate read-heavy workloads from read-write workloads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Separate “reporting” data from “transactional” data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Don’t write large </a:t>
            </a:r>
            <a:r>
              <a:rPr lang="en-US" sz="3200" b="1" dirty="0"/>
              <a:t>read </a:t>
            </a:r>
            <a:r>
              <a:rPr lang="en-US" sz="3200" dirty="0"/>
              <a:t>queries on the same tables as frequent </a:t>
            </a:r>
            <a:r>
              <a:rPr lang="en-US" sz="3200" b="1" dirty="0"/>
              <a:t>writes</a:t>
            </a:r>
          </a:p>
        </p:txBody>
      </p:sp>
    </p:spTree>
    <p:extLst>
      <p:ext uri="{BB962C8B-B14F-4D97-AF65-F5344CB8AC3E}">
        <p14:creationId xmlns:p14="http://schemas.microsoft.com/office/powerpoint/2010/main" val="4135605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40486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Reducing isolation by using another isolation level READ </a:t>
            </a:r>
            <a:r>
              <a:rPr lang="en-US" sz="3600" u="sng" dirty="0"/>
              <a:t>UN</a:t>
            </a:r>
            <a:r>
              <a:rPr lang="en-US" sz="3600" dirty="0"/>
              <a:t>COMMITTED is not recommended.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Does not respect write locks, unlike the default isolation level, READ COMMITTED.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Can return in invalid data, rolled-back, bad data. These are called “dirty reads” because they are not committed.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Additionally, READ UNCOMMITTED can result in query failure because of “data movement” errors.</a:t>
            </a:r>
          </a:p>
        </p:txBody>
      </p:sp>
    </p:spTree>
    <p:extLst>
      <p:ext uri="{BB962C8B-B14F-4D97-AF65-F5344CB8AC3E}">
        <p14:creationId xmlns:p14="http://schemas.microsoft.com/office/powerpoint/2010/main" val="357579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3834161" cy="494879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600" dirty="0"/>
              <a:t>Transaction 1 begins a transaction to UPDATE several records.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386CA4-2C32-49F4-94F2-0689DAEAC7CA}"/>
              </a:ext>
            </a:extLst>
          </p:cNvPr>
          <p:cNvSpPr/>
          <p:nvPr/>
        </p:nvSpPr>
        <p:spPr>
          <a:xfrm>
            <a:off x="5464098" y="1906859"/>
            <a:ext cx="1605775" cy="372450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Table1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8F6C6-B101-472B-A039-64B8FB486CE9}"/>
              </a:ext>
            </a:extLst>
          </p:cNvPr>
          <p:cNvSpPr/>
          <p:nvPr/>
        </p:nvSpPr>
        <p:spPr>
          <a:xfrm>
            <a:off x="5464097" y="1906859"/>
            <a:ext cx="1605775" cy="5575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Locked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AFE595-5585-4550-8807-F06F36E0867B}"/>
              </a:ext>
            </a:extLst>
          </p:cNvPr>
          <p:cNvSpPr txBox="1">
            <a:spLocks/>
          </p:cNvSpPr>
          <p:nvPr/>
        </p:nvSpPr>
        <p:spPr>
          <a:xfrm>
            <a:off x="7292899" y="1120588"/>
            <a:ext cx="4482790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Transaction 2 begins with the READ </a:t>
            </a:r>
            <a:r>
              <a:rPr lang="en-US" sz="3600" u="sng" dirty="0"/>
              <a:t>UN</a:t>
            </a:r>
            <a:r>
              <a:rPr lang="en-US" sz="3600" dirty="0"/>
              <a:t>COMMITTED isolation mode, and wants to SELECT all the records from this table.</a:t>
            </a:r>
          </a:p>
          <a:p>
            <a:r>
              <a:rPr lang="en-US" sz="3600" dirty="0"/>
              <a:t>It is not blocked.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0CBBCB-B91A-4B14-8FD7-C6360C4EDC53}"/>
              </a:ext>
            </a:extLst>
          </p:cNvPr>
          <p:cNvSpPr txBox="1">
            <a:spLocks/>
          </p:cNvSpPr>
          <p:nvPr/>
        </p:nvSpPr>
        <p:spPr>
          <a:xfrm>
            <a:off x="838200" y="1228165"/>
            <a:ext cx="3834161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Transaction 1 encountered an error, and ended its transaction with a ROLLBACK.</a:t>
            </a:r>
          </a:p>
          <a:p>
            <a:r>
              <a:rPr lang="en-US" sz="3600" dirty="0"/>
              <a:t>The previous row states are put back in place.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3BF96F-13B4-4039-9D0E-19244D482B6A}"/>
              </a:ext>
            </a:extLst>
          </p:cNvPr>
          <p:cNvSpPr/>
          <p:nvPr/>
        </p:nvSpPr>
        <p:spPr>
          <a:xfrm>
            <a:off x="5464096" y="1906859"/>
            <a:ext cx="1605775" cy="372450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Table1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90DC45-49C1-42C7-BD25-43CE966E233F}"/>
              </a:ext>
            </a:extLst>
          </p:cNvPr>
          <p:cNvSpPr txBox="1">
            <a:spLocks/>
          </p:cNvSpPr>
          <p:nvPr/>
        </p:nvSpPr>
        <p:spPr>
          <a:xfrm>
            <a:off x="7266878" y="1120588"/>
            <a:ext cx="4482790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</a:rPr>
              <a:t>Transaction 2 begins with the READ UNCOMMITTED isolation mode, and wants to SELECT all the records from this table.</a:t>
            </a:r>
          </a:p>
          <a:p>
            <a:r>
              <a:rPr lang="en-US" sz="3600" dirty="0">
                <a:solidFill>
                  <a:schemeClr val="bg2"/>
                </a:solidFill>
              </a:rPr>
              <a:t>It is not blocked.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D82CB5-CC37-4BDE-838A-C7EFAE934B87}"/>
              </a:ext>
            </a:extLst>
          </p:cNvPr>
          <p:cNvSpPr txBox="1">
            <a:spLocks/>
          </p:cNvSpPr>
          <p:nvPr/>
        </p:nvSpPr>
        <p:spPr>
          <a:xfrm>
            <a:off x="7292899" y="1107495"/>
            <a:ext cx="4482790" cy="50694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Transaction 2 in READ UNCOMMITTED accessed data that no longer exists!</a:t>
            </a:r>
          </a:p>
          <a:p>
            <a:r>
              <a:rPr lang="en-US" sz="3600" dirty="0"/>
              <a:t>Additionally- it could have accessed in-motion pages, which return invalid data, or failed with a “data movement” error.</a:t>
            </a: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C0DF6466-A053-4A24-AA3F-4706268B0077}"/>
              </a:ext>
            </a:extLst>
          </p:cNvPr>
          <p:cNvSpPr/>
          <p:nvPr/>
        </p:nvSpPr>
        <p:spPr>
          <a:xfrm>
            <a:off x="6850743" y="1906859"/>
            <a:ext cx="442156" cy="3724507"/>
          </a:xfrm>
          <a:prstGeom prst="rightBracket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6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4048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Sounds bad right? “I’d never use READ UNCOMMITTED, it’s too dangerous!”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The table hints (NOLOCK) or WITH (NOLOCK) are equivalent to READ UNCOMMITTED.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It’s not a “turbo button”!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Do not be tempted!</a:t>
            </a:r>
          </a:p>
          <a:p>
            <a:pPr>
              <a:lnSpc>
                <a:spcPct val="10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87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READ UNCOMMITTED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If a query is slow, it may not be because of concurrency. Consider query improvements, index improvements, and splitting read-heavy from write-heavy architecture.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There are a number of ways to create read-only copies of your data at various refresh rates.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Database Snapshots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Availability Group secondary replicas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Replication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Custom ETL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However…</a:t>
            </a:r>
          </a:p>
        </p:txBody>
      </p:sp>
    </p:spTree>
    <p:extLst>
      <p:ext uri="{BB962C8B-B14F-4D97-AF65-F5344CB8AC3E}">
        <p14:creationId xmlns:p14="http://schemas.microsoft.com/office/powerpoint/2010/main" val="1766533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READ UNCOMMITTED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The enterprise solution to concurrency is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Read Committed Snapshot Isolation (RCSI)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A copy of the previous committed state of all records that are locked by writes are kept in the SQL Server’s TempDB, and automatically presented to reads.</a:t>
            </a:r>
          </a:p>
        </p:txBody>
      </p:sp>
    </p:spTree>
    <p:extLst>
      <p:ext uri="{BB962C8B-B14F-4D97-AF65-F5344CB8AC3E}">
        <p14:creationId xmlns:p14="http://schemas.microsoft.com/office/powerpoint/2010/main" val="1353509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AFE595-5585-4550-8807-F06F36E0867B}"/>
              </a:ext>
            </a:extLst>
          </p:cNvPr>
          <p:cNvSpPr txBox="1">
            <a:spLocks/>
          </p:cNvSpPr>
          <p:nvPr/>
        </p:nvSpPr>
        <p:spPr>
          <a:xfrm>
            <a:off x="7292899" y="1120588"/>
            <a:ext cx="4482790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Transaction 2 begins in READ COMMITTED SNAPSHOT Isolation (RCSI) mode, and wants to SELECT all the records from this table.</a:t>
            </a:r>
          </a:p>
          <a:p>
            <a:r>
              <a:rPr lang="en-US" sz="3600" dirty="0"/>
              <a:t>It is not blocked.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DADA9-84BA-4D1A-8575-5802E968783C}"/>
              </a:ext>
            </a:extLst>
          </p:cNvPr>
          <p:cNvSpPr/>
          <p:nvPr/>
        </p:nvSpPr>
        <p:spPr>
          <a:xfrm>
            <a:off x="5462874" y="1349298"/>
            <a:ext cx="1605775" cy="55756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TempDB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3834161" cy="494879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600" dirty="0"/>
              <a:t>Transaction 1 begins a transaction to UPDATE several records.</a:t>
            </a:r>
          </a:p>
          <a:p>
            <a:r>
              <a:rPr lang="en-US" sz="3600" dirty="0"/>
              <a:t>Copies of the original rows are automatically kept in TempDB.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386CA4-2C32-49F4-94F2-0689DAEAC7CA}"/>
              </a:ext>
            </a:extLst>
          </p:cNvPr>
          <p:cNvSpPr/>
          <p:nvPr/>
        </p:nvSpPr>
        <p:spPr>
          <a:xfrm>
            <a:off x="5464098" y="1906859"/>
            <a:ext cx="1605775" cy="372450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Table1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8F6C6-B101-472B-A039-64B8FB486CE9}"/>
              </a:ext>
            </a:extLst>
          </p:cNvPr>
          <p:cNvSpPr/>
          <p:nvPr/>
        </p:nvSpPr>
        <p:spPr>
          <a:xfrm>
            <a:off x="5464097" y="1906859"/>
            <a:ext cx="1605775" cy="5575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Locked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D82CB5-CC37-4BDE-838A-C7EFAE934B87}"/>
              </a:ext>
            </a:extLst>
          </p:cNvPr>
          <p:cNvSpPr txBox="1">
            <a:spLocks/>
          </p:cNvSpPr>
          <p:nvPr/>
        </p:nvSpPr>
        <p:spPr>
          <a:xfrm>
            <a:off x="7290947" y="1098176"/>
            <a:ext cx="4482790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Transaction 2 completed its transaction without waiting, based on previously committed data.</a:t>
            </a:r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156D13E9-BB33-4548-A89D-235D1509C111}"/>
              </a:ext>
            </a:extLst>
          </p:cNvPr>
          <p:cNvSpPr/>
          <p:nvPr/>
        </p:nvSpPr>
        <p:spPr>
          <a:xfrm>
            <a:off x="6850743" y="2464420"/>
            <a:ext cx="442156" cy="3166946"/>
          </a:xfrm>
          <a:prstGeom prst="rightBracket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FD9D5-812A-4921-80E3-236DA59CE56E}"/>
              </a:ext>
            </a:extLst>
          </p:cNvPr>
          <p:cNvSpPr/>
          <p:nvPr/>
        </p:nvSpPr>
        <p:spPr>
          <a:xfrm>
            <a:off x="5462874" y="1349298"/>
            <a:ext cx="1605775" cy="557561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TempDB</a:t>
            </a: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C2038B22-7874-4904-A757-BFB9EB53E9D9}"/>
              </a:ext>
            </a:extLst>
          </p:cNvPr>
          <p:cNvSpPr/>
          <p:nvPr/>
        </p:nvSpPr>
        <p:spPr>
          <a:xfrm>
            <a:off x="6848793" y="1377531"/>
            <a:ext cx="442156" cy="529328"/>
          </a:xfrm>
          <a:prstGeom prst="rightBracket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3" grpId="0" uiExpand="1" build="p" animBg="1"/>
      <p:bldP spid="5" grpId="0" animBg="1"/>
      <p:bldP spid="9" grpId="0" animBg="1"/>
      <p:bldP spid="13" grpId="0" animBg="1"/>
      <p:bldP spid="12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AFE595-5585-4550-8807-F06F36E0867B}"/>
              </a:ext>
            </a:extLst>
          </p:cNvPr>
          <p:cNvSpPr txBox="1">
            <a:spLocks/>
          </p:cNvSpPr>
          <p:nvPr/>
        </p:nvSpPr>
        <p:spPr>
          <a:xfrm>
            <a:off x="7292899" y="1120588"/>
            <a:ext cx="4482790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Transaction 2 begins in READ COMMITTED SNAPSHOT Isolation (RCSI) mode, and wants to SELECT all the records from this table.</a:t>
            </a:r>
          </a:p>
          <a:p>
            <a:r>
              <a:rPr lang="en-US" sz="3600" dirty="0"/>
              <a:t>It is not blocked.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DADA9-84BA-4D1A-8575-5802E968783C}"/>
              </a:ext>
            </a:extLst>
          </p:cNvPr>
          <p:cNvSpPr/>
          <p:nvPr/>
        </p:nvSpPr>
        <p:spPr>
          <a:xfrm>
            <a:off x="5462874" y="1349298"/>
            <a:ext cx="1605775" cy="55756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TempDB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3834161" cy="494879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600" dirty="0"/>
              <a:t>Transaction 1 begins a transaction to UPDATE several records.</a:t>
            </a:r>
          </a:p>
          <a:p>
            <a:r>
              <a:rPr lang="en-US" sz="3600" dirty="0"/>
              <a:t>Copies of the original rows are automatically kept in TempDB.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386CA4-2C32-49F4-94F2-0689DAEAC7CA}"/>
              </a:ext>
            </a:extLst>
          </p:cNvPr>
          <p:cNvSpPr/>
          <p:nvPr/>
        </p:nvSpPr>
        <p:spPr>
          <a:xfrm>
            <a:off x="5464098" y="1906859"/>
            <a:ext cx="1605775" cy="372450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Table1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8F6C6-B101-472B-A039-64B8FB486CE9}"/>
              </a:ext>
            </a:extLst>
          </p:cNvPr>
          <p:cNvSpPr/>
          <p:nvPr/>
        </p:nvSpPr>
        <p:spPr>
          <a:xfrm>
            <a:off x="5464097" y="1906859"/>
            <a:ext cx="1605775" cy="5575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Locked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0CBBCB-B91A-4B14-8FD7-C6360C4EDC53}"/>
              </a:ext>
            </a:extLst>
          </p:cNvPr>
          <p:cNvSpPr txBox="1">
            <a:spLocks/>
          </p:cNvSpPr>
          <p:nvPr/>
        </p:nvSpPr>
        <p:spPr>
          <a:xfrm>
            <a:off x="836250" y="1228165"/>
            <a:ext cx="3834161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Transaction 1 COMMITs its transaction, and releases the locks in place.</a:t>
            </a:r>
          </a:p>
          <a:p>
            <a:r>
              <a:rPr lang="en-US" sz="3600" dirty="0"/>
              <a:t>Snapshotted copies of the uncommitted rows are cleaned.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3BF96F-13B4-4039-9D0E-19244D482B6A}"/>
              </a:ext>
            </a:extLst>
          </p:cNvPr>
          <p:cNvSpPr/>
          <p:nvPr/>
        </p:nvSpPr>
        <p:spPr>
          <a:xfrm>
            <a:off x="5464096" y="1935092"/>
            <a:ext cx="1605775" cy="372450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Table1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D82CB5-CC37-4BDE-838A-C7EFAE934B87}"/>
              </a:ext>
            </a:extLst>
          </p:cNvPr>
          <p:cNvSpPr txBox="1">
            <a:spLocks/>
          </p:cNvSpPr>
          <p:nvPr/>
        </p:nvSpPr>
        <p:spPr>
          <a:xfrm>
            <a:off x="7290947" y="1098176"/>
            <a:ext cx="4482790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Transaction 2 completed its transaction without waiting, based on previously committed data.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FD9D5-812A-4921-80E3-236DA59CE56E}"/>
              </a:ext>
            </a:extLst>
          </p:cNvPr>
          <p:cNvSpPr/>
          <p:nvPr/>
        </p:nvSpPr>
        <p:spPr>
          <a:xfrm>
            <a:off x="5462874" y="1349298"/>
            <a:ext cx="1605775" cy="557561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TempDB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A38B63-BAA8-4103-8855-F88707A11F54}"/>
              </a:ext>
            </a:extLst>
          </p:cNvPr>
          <p:cNvSpPr/>
          <p:nvPr/>
        </p:nvSpPr>
        <p:spPr>
          <a:xfrm>
            <a:off x="5462874" y="1335181"/>
            <a:ext cx="1605775" cy="55756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TempDB</a:t>
            </a:r>
          </a:p>
        </p:txBody>
      </p:sp>
    </p:spTree>
    <p:extLst>
      <p:ext uri="{BB962C8B-B14F-4D97-AF65-F5344CB8AC3E}">
        <p14:creationId xmlns:p14="http://schemas.microsoft.com/office/powerpoint/2010/main" val="62944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Your Applications and Modern SQL Server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SQL Server tooling</a:t>
            </a:r>
          </a:p>
          <a:p>
            <a:pPr lvl="1"/>
            <a:r>
              <a:rPr lang="en-US" sz="2800" dirty="0"/>
              <a:t>How to get SQL Server </a:t>
            </a:r>
          </a:p>
          <a:p>
            <a:r>
              <a:rPr lang="en-US" sz="3200" dirty="0"/>
              <a:t>Isolation</a:t>
            </a:r>
          </a:p>
          <a:p>
            <a:r>
              <a:rPr lang="en-US" sz="3200" dirty="0"/>
              <a:t>Indexing, 0 to 60</a:t>
            </a:r>
          </a:p>
          <a:p>
            <a:r>
              <a:rPr lang="en-US" sz="3200" dirty="0"/>
              <a:t>Execution plans</a:t>
            </a:r>
          </a:p>
          <a:p>
            <a:r>
              <a:rPr lang="en-US" sz="3200" dirty="0"/>
              <a:t>New Features</a:t>
            </a:r>
          </a:p>
          <a:p>
            <a:pPr lvl="1"/>
            <a:r>
              <a:rPr lang="en-US" sz="2800" dirty="0"/>
              <a:t>Columnstore</a:t>
            </a:r>
          </a:p>
          <a:p>
            <a:pPr lvl="1"/>
            <a:r>
              <a:rPr lang="en-US" sz="2800" dirty="0"/>
              <a:t>Memory-optimized tables</a:t>
            </a:r>
          </a:p>
          <a:p>
            <a:pPr lvl="1"/>
            <a:r>
              <a:rPr lang="en-US" sz="2800" dirty="0" err="1"/>
              <a:t>XEvents</a:t>
            </a:r>
            <a:endParaRPr lang="en-US" sz="2800" dirty="0"/>
          </a:p>
          <a:p>
            <a:r>
              <a:rPr lang="en-US" sz="3200" dirty="0"/>
              <a:t>The Query Store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3629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Committed Snapshot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RCSI is otherwise the same as Read Committed.</a:t>
            </a:r>
          </a:p>
          <a:p>
            <a:pPr>
              <a:lnSpc>
                <a:spcPct val="100000"/>
              </a:lnSpc>
            </a:pPr>
            <a:r>
              <a:rPr lang="en-US" sz="4000" dirty="0"/>
              <a:t>RCSI is not the same as SNAPSHOT, which is a different isolation method, but also uses the same row-versioning engine in TempDB.</a:t>
            </a:r>
          </a:p>
        </p:txBody>
      </p:sp>
    </p:spTree>
    <p:extLst>
      <p:ext uri="{BB962C8B-B14F-4D97-AF65-F5344CB8AC3E}">
        <p14:creationId xmlns:p14="http://schemas.microsoft.com/office/powerpoint/2010/main" val="3129327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FE5CB5-27E9-49A5-846C-CE1063B18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131" y="1228725"/>
            <a:ext cx="9453738" cy="4948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3A9B7-7B87-4CB7-AF8F-D786CBB2E5C1}"/>
              </a:ext>
            </a:extLst>
          </p:cNvPr>
          <p:cNvSpPr txBox="1"/>
          <p:nvPr/>
        </p:nvSpPr>
        <p:spPr>
          <a:xfrm>
            <a:off x="135908" y="2564781"/>
            <a:ext cx="123322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*DEFAULT*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DECCEB-B1CD-4180-81D7-C6294560FF10}"/>
              </a:ext>
            </a:extLst>
          </p:cNvPr>
          <p:cNvSpPr/>
          <p:nvPr/>
        </p:nvSpPr>
        <p:spPr>
          <a:xfrm>
            <a:off x="3594100" y="1120588"/>
            <a:ext cx="1333500" cy="5216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B55D5-3AA6-4588-8F1E-ACCF89075B1E}"/>
              </a:ext>
            </a:extLst>
          </p:cNvPr>
          <p:cNvSpPr txBox="1"/>
          <p:nvPr/>
        </p:nvSpPr>
        <p:spPr>
          <a:xfrm>
            <a:off x="135907" y="1790081"/>
            <a:ext cx="1233224" cy="3385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1600" dirty="0"/>
              <a:t>or (NOLOCK)</a:t>
            </a:r>
          </a:p>
        </p:txBody>
      </p:sp>
    </p:spTree>
    <p:extLst>
      <p:ext uri="{BB962C8B-B14F-4D97-AF65-F5344CB8AC3E}">
        <p14:creationId xmlns:p14="http://schemas.microsoft.com/office/powerpoint/2010/main" val="43867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Writes are Always Isolated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Virtually all isolation levels behave the same for writes. </a:t>
            </a:r>
          </a:p>
          <a:p>
            <a:pPr>
              <a:lnSpc>
                <a:spcPct val="100000"/>
              </a:lnSpc>
            </a:pPr>
            <a:r>
              <a:rPr lang="en-US" sz="4000" dirty="0"/>
              <a:t>Writes are always serialized – you cannot insert/update/delete the same rows concurrently, regardless of isolation level.</a:t>
            </a:r>
          </a:p>
          <a:p>
            <a:pPr>
              <a:lnSpc>
                <a:spcPct val="100000"/>
              </a:lnSpc>
            </a:pPr>
            <a:r>
              <a:rPr lang="en-US" sz="4000" dirty="0"/>
              <a:t>SNAPSHOT (again, not RCSI) is the only isolation level where Update conflicts are possible, and should be used carefully.</a:t>
            </a:r>
          </a:p>
        </p:txBody>
      </p:sp>
    </p:spTree>
    <p:extLst>
      <p:ext uri="{BB962C8B-B14F-4D97-AF65-F5344CB8AC3E}">
        <p14:creationId xmlns:p14="http://schemas.microsoft.com/office/powerpoint/2010/main" val="3998393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Writes are Always Isolated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Update conflicts in SNAPSHOT will expose any transaction rollback/retry deficiencies your application has. 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Your applications should always be aware of how transactions behave in a rollback and have retry logic if it makes sense, even if you never use SNAPSHOT.</a:t>
            </a:r>
          </a:p>
        </p:txBody>
      </p:sp>
    </p:spTree>
    <p:extLst>
      <p:ext uri="{BB962C8B-B14F-4D97-AF65-F5344CB8AC3E}">
        <p14:creationId xmlns:p14="http://schemas.microsoft.com/office/powerpoint/2010/main" val="83304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Isolation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4000" b="1" dirty="0"/>
              <a:t>Nonrepeatable rows: </a:t>
            </a:r>
            <a:r>
              <a:rPr lang="en-US" sz="4000" dirty="0"/>
              <a:t>if the same rows are read from more than once in a multi-step transaction, and are found to be different.</a:t>
            </a:r>
          </a:p>
          <a:p>
            <a:pPr lvl="2">
              <a:lnSpc>
                <a:spcPct val="100000"/>
              </a:lnSpc>
            </a:pPr>
            <a:r>
              <a:rPr lang="en-US" sz="3600" dirty="0"/>
              <a:t>Solution: REPEATABLE READ isolation</a:t>
            </a:r>
          </a:p>
          <a:p>
            <a:pPr lvl="1">
              <a:lnSpc>
                <a:spcPct val="100000"/>
              </a:lnSpc>
            </a:pPr>
            <a:r>
              <a:rPr lang="en-US" sz="4000" b="1" dirty="0"/>
              <a:t>Phantom records: </a:t>
            </a:r>
            <a:r>
              <a:rPr lang="en-US" sz="4000" dirty="0"/>
              <a:t>if the same </a:t>
            </a:r>
            <a:r>
              <a:rPr lang="en-US" sz="4000" i="1" dirty="0"/>
              <a:t>range</a:t>
            </a:r>
            <a:r>
              <a:rPr lang="en-US" sz="4000" dirty="0"/>
              <a:t> of rows is read from more than once in a multi-step transaction, has a different </a:t>
            </a:r>
            <a:r>
              <a:rPr lang="en-US" sz="4000" dirty="0" err="1"/>
              <a:t>rowcount</a:t>
            </a:r>
            <a:r>
              <a:rPr lang="en-US" sz="4000" dirty="0"/>
              <a:t>.</a:t>
            </a:r>
          </a:p>
          <a:p>
            <a:pPr lvl="2">
              <a:lnSpc>
                <a:spcPct val="100000"/>
              </a:lnSpc>
            </a:pPr>
            <a:r>
              <a:rPr lang="en-US" sz="3600" dirty="0"/>
              <a:t>Solution: SERIALIZABLE isolation</a:t>
            </a:r>
          </a:p>
        </p:txBody>
      </p:sp>
    </p:spTree>
    <p:extLst>
      <p:ext uri="{BB962C8B-B14F-4D97-AF65-F5344CB8AC3E}">
        <p14:creationId xmlns:p14="http://schemas.microsoft.com/office/powerpoint/2010/main" val="292606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Some ORM’s default to SERIALIZABLE. 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This is the most isolated, least concurrent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Therefore it is the safest, but can result in incredibly poor performance at scale if ALL read transactions are SERIALIZABLE.</a:t>
            </a:r>
          </a:p>
          <a:p>
            <a:pPr>
              <a:lnSpc>
                <a:spcPct val="10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61746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tell what Isolation Level is in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833100" cy="56298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Again, Toolbox: “sessions and </a:t>
            </a:r>
            <a:r>
              <a:rPr lang="en-US" sz="4400" dirty="0" err="1"/>
              <a:t>requests.sql</a:t>
            </a:r>
            <a:r>
              <a:rPr lang="en-US" sz="4400" dirty="0"/>
              <a:t>” to view live data.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Or </a:t>
            </a:r>
            <a:r>
              <a:rPr lang="en-US" sz="4400" dirty="0" err="1"/>
              <a:t>sys.dm_Exec_requests</a:t>
            </a:r>
            <a:r>
              <a:rPr lang="en-US" sz="4400" dirty="0"/>
              <a:t> to determine the isolation level of a query currently executing.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1896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r>
              <a:rPr lang="en-US" sz="4400" dirty="0"/>
              <a:t>Basics of a B-tree for searching data</a:t>
            </a:r>
            <a:endParaRPr 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2E33D6-0594-4435-BA38-A13D3A780743}"/>
              </a:ext>
            </a:extLst>
          </p:cNvPr>
          <p:cNvSpPr/>
          <p:nvPr/>
        </p:nvSpPr>
        <p:spPr>
          <a:xfrm>
            <a:off x="6375400" y="2184400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A-Z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3C2CA-F420-40B8-A48C-CE8AB499147E}"/>
              </a:ext>
            </a:extLst>
          </p:cNvPr>
          <p:cNvSpPr/>
          <p:nvPr/>
        </p:nvSpPr>
        <p:spPr>
          <a:xfrm>
            <a:off x="4445000" y="3335986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A-M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AD655-F987-468F-BB44-F40F368BF55D}"/>
              </a:ext>
            </a:extLst>
          </p:cNvPr>
          <p:cNvSpPr/>
          <p:nvPr/>
        </p:nvSpPr>
        <p:spPr>
          <a:xfrm>
            <a:off x="8305800" y="3347568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N-Z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9BE2D-5684-4173-AF33-ED925D687EE6}"/>
              </a:ext>
            </a:extLst>
          </p:cNvPr>
          <p:cNvSpPr/>
          <p:nvPr/>
        </p:nvSpPr>
        <p:spPr>
          <a:xfrm>
            <a:off x="3187700" y="4510736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A-F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921B6-EE91-443B-8C8F-497B3FECBDD0}"/>
              </a:ext>
            </a:extLst>
          </p:cNvPr>
          <p:cNvSpPr/>
          <p:nvPr/>
        </p:nvSpPr>
        <p:spPr>
          <a:xfrm>
            <a:off x="5334000" y="4514842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F-M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CFAE0C-4A1E-4B28-B879-89DB70F2CFCA}"/>
              </a:ext>
            </a:extLst>
          </p:cNvPr>
          <p:cNvSpPr/>
          <p:nvPr/>
        </p:nvSpPr>
        <p:spPr>
          <a:xfrm>
            <a:off x="7480300" y="4510736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N-S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F9799-D4FD-43E8-B494-CD1C76089989}"/>
              </a:ext>
            </a:extLst>
          </p:cNvPr>
          <p:cNvSpPr/>
          <p:nvPr/>
        </p:nvSpPr>
        <p:spPr>
          <a:xfrm>
            <a:off x="9626600" y="4510736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T-Z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BCC58A-12B2-4C68-BAEB-EDE107C0A2CA}"/>
              </a:ext>
            </a:extLst>
          </p:cNvPr>
          <p:cNvGrpSpPr/>
          <p:nvPr/>
        </p:nvGrpSpPr>
        <p:grpSpPr>
          <a:xfrm>
            <a:off x="7340600" y="2391717"/>
            <a:ext cx="4467225" cy="2119019"/>
            <a:chOff x="7340600" y="2391717"/>
            <a:chExt cx="4467225" cy="211901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4518C52-C420-4FE1-B3B2-850D67FF69CD}"/>
                </a:ext>
              </a:extLst>
            </p:cNvPr>
            <p:cNvGrpSpPr/>
            <p:nvPr/>
          </p:nvGrpSpPr>
          <p:grpSpPr>
            <a:xfrm>
              <a:off x="7340600" y="3060700"/>
              <a:ext cx="3251200" cy="1450036"/>
              <a:chOff x="7340600" y="3060700"/>
              <a:chExt cx="3251200" cy="1450036"/>
            </a:xfrm>
          </p:grpSpPr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319BB0B8-1ACF-4C05-BE32-0DA2A442D224}"/>
                  </a:ext>
                </a:extLst>
              </p:cNvPr>
              <p:cNvCxnSpPr>
                <a:stCxn id="2" idx="2"/>
                <a:endCxn id="6" idx="0"/>
              </p:cNvCxnSpPr>
              <p:nvPr/>
            </p:nvCxnSpPr>
            <p:spPr>
              <a:xfrm rot="16200000" flipH="1">
                <a:off x="8162366" y="2238934"/>
                <a:ext cx="286868" cy="1930400"/>
              </a:xfrm>
              <a:prstGeom prst="bentConnector3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AB3D7C25-BAC1-4E06-8A59-E86C57EADD54}"/>
                  </a:ext>
                </a:extLst>
              </p:cNvPr>
              <p:cNvCxnSpPr>
                <a:cxnSpLocks/>
                <a:stCxn id="6" idx="2"/>
                <a:endCxn id="10" idx="0"/>
              </p:cNvCxnSpPr>
              <p:nvPr/>
            </p:nvCxnSpPr>
            <p:spPr>
              <a:xfrm rot="16200000" flipH="1">
                <a:off x="9787966" y="3706902"/>
                <a:ext cx="286868" cy="132080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8C22EA-29DC-47E7-A957-661D90A7B2A3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9271000" y="3347568"/>
                <a:ext cx="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FAB9E5-4964-4ED2-8110-F8CB0BF89DC5}"/>
                </a:ext>
              </a:extLst>
            </p:cNvPr>
            <p:cNvSpPr txBox="1"/>
            <p:nvPr/>
          </p:nvSpPr>
          <p:spPr>
            <a:xfrm>
              <a:off x="8607425" y="2391717"/>
              <a:ext cx="320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Panton" panose="00000500000000000000" pitchFamily="50" charset="0"/>
                </a:rPr>
                <a:t>Search for “William”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90724D-B745-4ABA-9085-65692E50895A}"/>
              </a:ext>
            </a:extLst>
          </p:cNvPr>
          <p:cNvGrpSpPr/>
          <p:nvPr/>
        </p:nvGrpSpPr>
        <p:grpSpPr>
          <a:xfrm>
            <a:off x="368300" y="2184400"/>
            <a:ext cx="2819399" cy="3202636"/>
            <a:chOff x="368300" y="2184400"/>
            <a:chExt cx="2819399" cy="320263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C3295D-274D-4E30-8F3C-0D95C00988FA}"/>
                </a:ext>
              </a:extLst>
            </p:cNvPr>
            <p:cNvSpPr txBox="1"/>
            <p:nvPr/>
          </p:nvSpPr>
          <p:spPr>
            <a:xfrm>
              <a:off x="368300" y="2436750"/>
              <a:ext cx="22987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6">
                      <a:lumMod val="50000"/>
                    </a:schemeClr>
                  </a:solidFill>
                  <a:latin typeface="Panton" panose="00000500000000000000" pitchFamily="50" charset="0"/>
                </a:rPr>
                <a:t>Branch levels</a:t>
              </a:r>
            </a:p>
            <a:p>
              <a:endParaRPr lang="en-US" sz="3600" dirty="0">
                <a:solidFill>
                  <a:schemeClr val="accent6">
                    <a:lumMod val="50000"/>
                  </a:schemeClr>
                </a:solidFill>
                <a:latin typeface="Panton" panose="00000500000000000000" pitchFamily="50" charset="0"/>
              </a:endParaRPr>
            </a:p>
            <a:p>
              <a:endParaRPr lang="en-US" sz="3600" dirty="0">
                <a:solidFill>
                  <a:schemeClr val="accent6">
                    <a:lumMod val="50000"/>
                  </a:schemeClr>
                </a:solidFill>
                <a:latin typeface="Panton" panose="00000500000000000000" pitchFamily="50" charset="0"/>
              </a:endParaRPr>
            </a:p>
            <a:p>
              <a:r>
                <a:rPr lang="en-US" sz="3600" dirty="0">
                  <a:solidFill>
                    <a:schemeClr val="accent6">
                      <a:lumMod val="50000"/>
                    </a:schemeClr>
                  </a:solidFill>
                  <a:latin typeface="Panton" panose="00000500000000000000" pitchFamily="50" charset="0"/>
                </a:rPr>
                <a:t>Leaf level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F175D77-50BA-467F-9003-CBAB058E4F65}"/>
                </a:ext>
              </a:extLst>
            </p:cNvPr>
            <p:cNvSpPr/>
            <p:nvPr/>
          </p:nvSpPr>
          <p:spPr>
            <a:xfrm>
              <a:off x="2514599" y="2184400"/>
              <a:ext cx="673100" cy="2027885"/>
            </a:xfrm>
            <a:prstGeom prst="leftBrac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2A5129D3-980C-428C-8FB4-795DCEB4583C}"/>
                </a:ext>
              </a:extLst>
            </p:cNvPr>
            <p:cNvSpPr/>
            <p:nvPr/>
          </p:nvSpPr>
          <p:spPr>
            <a:xfrm>
              <a:off x="2508249" y="4510736"/>
              <a:ext cx="679450" cy="876300"/>
            </a:xfrm>
            <a:prstGeom prst="leftBrac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4EA3F78-936C-4206-8B45-16157E8C37A7}"/>
              </a:ext>
            </a:extLst>
          </p:cNvPr>
          <p:cNvGrpSpPr/>
          <p:nvPr/>
        </p:nvGrpSpPr>
        <p:grpSpPr>
          <a:xfrm>
            <a:off x="5410200" y="2722291"/>
            <a:ext cx="6683375" cy="1792551"/>
            <a:chOff x="5410200" y="2722291"/>
            <a:chExt cx="6683375" cy="1792551"/>
          </a:xfrm>
        </p:grpSpPr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EBECC02F-13F7-45CE-B082-5F946E8CDAFD}"/>
                </a:ext>
              </a:extLst>
            </p:cNvPr>
            <p:cNvCxnSpPr>
              <a:cxnSpLocks/>
              <a:stCxn id="2" idx="2"/>
              <a:endCxn id="5" idx="0"/>
            </p:cNvCxnSpPr>
            <p:nvPr/>
          </p:nvCxnSpPr>
          <p:spPr>
            <a:xfrm rot="5400000">
              <a:off x="6237757" y="2233143"/>
              <a:ext cx="275286" cy="19304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7FCA6B42-BD66-4500-8519-BA41F7CEDC4E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703422" y="3919064"/>
              <a:ext cx="302556" cy="889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90B9A8-C2DA-4F5F-AED8-1E051695E67F}"/>
                </a:ext>
              </a:extLst>
            </p:cNvPr>
            <p:cNvCxnSpPr/>
            <p:nvPr/>
          </p:nvCxnSpPr>
          <p:spPr>
            <a:xfrm>
              <a:off x="5410200" y="3347568"/>
              <a:ext cx="0" cy="8763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766CB4-D13F-48D8-A965-689323592B66}"/>
                </a:ext>
              </a:extLst>
            </p:cNvPr>
            <p:cNvSpPr txBox="1"/>
            <p:nvPr/>
          </p:nvSpPr>
          <p:spPr>
            <a:xfrm>
              <a:off x="8607425" y="2722291"/>
              <a:ext cx="3486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Panton" panose="00000500000000000000" pitchFamily="50" charset="0"/>
                </a:rPr>
                <a:t>Search for “Katherine”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98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/>
              <a:t>Two major types of indexes</a:t>
            </a:r>
          </a:p>
          <a:p>
            <a:pPr lvl="2">
              <a:lnSpc>
                <a:spcPct val="100000"/>
              </a:lnSpc>
            </a:pPr>
            <a:r>
              <a:rPr lang="en-US" sz="3600" dirty="0"/>
              <a:t>There are more we’ll go over later</a:t>
            </a:r>
          </a:p>
          <a:p>
            <a:pPr lvl="1">
              <a:lnSpc>
                <a:spcPct val="100000"/>
              </a:lnSpc>
            </a:pPr>
            <a:r>
              <a:rPr lang="en-US" sz="4000" dirty="0"/>
              <a:t>Clustered</a:t>
            </a:r>
          </a:p>
          <a:p>
            <a:pPr lvl="2">
              <a:lnSpc>
                <a:spcPct val="100000"/>
              </a:lnSpc>
            </a:pPr>
            <a:r>
              <a:rPr lang="en-US" sz="3600" dirty="0"/>
              <a:t>One per table</a:t>
            </a:r>
          </a:p>
          <a:p>
            <a:pPr lvl="1">
              <a:lnSpc>
                <a:spcPct val="100000"/>
              </a:lnSpc>
            </a:pPr>
            <a:r>
              <a:rPr lang="en-US" sz="4000" dirty="0"/>
              <a:t>Nonclustered</a:t>
            </a:r>
          </a:p>
          <a:p>
            <a:pPr lvl="2">
              <a:lnSpc>
                <a:spcPct val="100000"/>
              </a:lnSpc>
            </a:pPr>
            <a:r>
              <a:rPr lang="en-US" sz="3600" dirty="0"/>
              <a:t>Many per table (but not too many!)</a:t>
            </a:r>
          </a:p>
          <a:p>
            <a:pPr lvl="1">
              <a:lnSpc>
                <a:spcPct val="10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84341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Clustered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The clustered index of your table defines how the table is logically organized in storage. 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Clustered index design:</a:t>
            </a:r>
          </a:p>
          <a:p>
            <a:pPr lvl="1">
              <a:lnSpc>
                <a:spcPct val="100000"/>
              </a:lnSpc>
            </a:pPr>
            <a:r>
              <a:rPr lang="en-US" sz="4000" dirty="0"/>
              <a:t>Benefits or maligns nonclustered indexes</a:t>
            </a:r>
          </a:p>
          <a:p>
            <a:pPr lvl="1">
              <a:lnSpc>
                <a:spcPct val="100000"/>
              </a:lnSpc>
            </a:pPr>
            <a:r>
              <a:rPr lang="en-US" sz="4000" dirty="0"/>
              <a:t>Determines if/how badly the table with fragment its data pages upon insertion</a:t>
            </a:r>
          </a:p>
        </p:txBody>
      </p:sp>
    </p:spTree>
    <p:extLst>
      <p:ext uri="{BB962C8B-B14F-4D97-AF65-F5344CB8AC3E}">
        <p14:creationId xmlns:p14="http://schemas.microsoft.com/office/powerpoint/2010/main" val="254584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28165"/>
            <a:ext cx="11031071" cy="4948798"/>
          </a:xfrm>
        </p:spPr>
        <p:txBody>
          <a:bodyPr>
            <a:normAutofit/>
          </a:bodyPr>
          <a:lstStyle/>
          <a:p>
            <a:r>
              <a:rPr lang="en-US" sz="3600" dirty="0"/>
              <a:t>Ask questions! I’ll try to answer to everyone.</a:t>
            </a:r>
          </a:p>
          <a:p>
            <a:r>
              <a:rPr lang="en-US" sz="3600" dirty="0"/>
              <a:t>Scripts and slides (for both Activate presentations) are already posted on my blog at </a:t>
            </a:r>
            <a:r>
              <a:rPr lang="en-US" sz="3600" dirty="0">
                <a:hlinkClick r:id="rId2"/>
              </a:rPr>
              <a:t>sqltact.com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so that you can follow along, click these links!</a:t>
            </a:r>
          </a:p>
          <a:p>
            <a:endParaRPr lang="en-US" sz="3600" dirty="0"/>
          </a:p>
          <a:p>
            <a:r>
              <a:rPr lang="en-US" sz="3600" dirty="0"/>
              <a:t>On Twitter? </a:t>
            </a:r>
          </a:p>
          <a:p>
            <a:pPr lvl="1"/>
            <a:r>
              <a:rPr lang="en-US" sz="3200" dirty="0"/>
              <a:t>#activ8conf </a:t>
            </a:r>
          </a:p>
          <a:p>
            <a:pPr lvl="1"/>
            <a:r>
              <a:rPr lang="en-US" sz="3200" dirty="0"/>
              <a:t>@activ8conf and @</a:t>
            </a:r>
            <a:r>
              <a:rPr lang="en-US" sz="3200" dirty="0" err="1"/>
              <a:t>william_a_dba</a:t>
            </a:r>
            <a:endParaRPr lang="en-US" sz="32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8864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Clustered Indexing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Good clustered index design is a </a:t>
            </a:r>
            <a:r>
              <a:rPr lang="en-US" sz="4400" i="1" dirty="0"/>
              <a:t>performance issue. </a:t>
            </a:r>
            <a:endParaRPr lang="en-US" sz="4400" dirty="0"/>
          </a:p>
          <a:p>
            <a:pPr>
              <a:lnSpc>
                <a:spcPct val="100000"/>
              </a:lnSpc>
            </a:pPr>
            <a:r>
              <a:rPr lang="en-US" sz="4400" dirty="0"/>
              <a:t>A bad clustered index design will result in: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Fragmentation upon insertion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Table needs more space to store the same data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All nonclustered indexes contain the clustered key - so nonclustered indexes will be larger, too.</a:t>
            </a:r>
          </a:p>
        </p:txBody>
      </p:sp>
    </p:spTree>
    <p:extLst>
      <p:ext uri="{BB962C8B-B14F-4D97-AF65-F5344CB8AC3E}">
        <p14:creationId xmlns:p14="http://schemas.microsoft.com/office/powerpoint/2010/main" val="3399736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Clustered Indexing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1188700" cy="5629835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Which columns in a table should be in the clustered index key?</a:t>
            </a:r>
          </a:p>
          <a:p>
            <a:pPr lvl="1"/>
            <a:r>
              <a:rPr lang="en-US" sz="4000" b="1" u="sng" dirty="0"/>
              <a:t>N</a:t>
            </a:r>
            <a:r>
              <a:rPr lang="en-US" sz="4000" b="1" dirty="0"/>
              <a:t>arrow</a:t>
            </a:r>
            <a:r>
              <a:rPr lang="en-US" sz="4000" dirty="0"/>
              <a:t> - should be as small as possible</a:t>
            </a:r>
          </a:p>
          <a:p>
            <a:pPr lvl="1"/>
            <a:r>
              <a:rPr lang="en-US" sz="4000" b="1" u="sng" dirty="0"/>
              <a:t>U</a:t>
            </a:r>
            <a:r>
              <a:rPr lang="en-US" sz="4000" b="1" dirty="0"/>
              <a:t>nique</a:t>
            </a:r>
            <a:r>
              <a:rPr lang="en-US" sz="4000" dirty="0"/>
              <a:t> – ideally is unique, for best performance</a:t>
            </a:r>
          </a:p>
          <a:p>
            <a:pPr lvl="1"/>
            <a:r>
              <a:rPr lang="en-US" sz="4000" b="1" u="sng" dirty="0"/>
              <a:t>N</a:t>
            </a:r>
            <a:r>
              <a:rPr lang="en-US" sz="4000" b="1" dirty="0"/>
              <a:t>on-changing</a:t>
            </a:r>
            <a:r>
              <a:rPr lang="en-US" sz="4000" dirty="0"/>
              <a:t> – A system-generated surrogate key is best, a key value that users never see</a:t>
            </a:r>
          </a:p>
          <a:p>
            <a:pPr lvl="1"/>
            <a:r>
              <a:rPr lang="en-US" sz="4000" b="1" u="sng" dirty="0"/>
              <a:t>S</a:t>
            </a:r>
            <a:r>
              <a:rPr lang="en-US" sz="4000" b="1" dirty="0"/>
              <a:t>equential</a:t>
            </a:r>
            <a:r>
              <a:rPr lang="en-US" sz="4000" dirty="0"/>
              <a:t> – the table should ideally following the expected insertion order</a:t>
            </a:r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29788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Clustered Indexing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1353800" cy="56298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Good clustered index key:</a:t>
            </a:r>
          </a:p>
          <a:p>
            <a:pPr lvl="1"/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integer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>
              <a:lnSpc>
                <a:spcPct val="120000"/>
              </a:lnSpc>
            </a:pPr>
            <a:r>
              <a:rPr lang="en-US" sz="3200" dirty="0"/>
              <a:t>Integer – only 4 bytes per row, 2 billion unique values &gt; 0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IDENTITY – auto-incrementing sequence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Primary Key – unique, used in referential integrity</a:t>
            </a:r>
          </a:p>
        </p:txBody>
      </p:sp>
    </p:spTree>
    <p:extLst>
      <p:ext uri="{BB962C8B-B14F-4D97-AF65-F5344CB8AC3E}">
        <p14:creationId xmlns:p14="http://schemas.microsoft.com/office/powerpoint/2010/main" val="491426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Clustered Indexing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Bad clustered index key:</a:t>
            </a:r>
          </a:p>
          <a:p>
            <a:pPr lvl="1">
              <a:lnSpc>
                <a:spcPct val="120000"/>
              </a:lnSpc>
            </a:pPr>
            <a:r>
              <a:rPr lang="en-US" sz="3200" b="1" dirty="0" err="1"/>
              <a:t>Uniqueidentifier</a:t>
            </a:r>
            <a:r>
              <a:rPr lang="en-US" sz="3200" dirty="0"/>
              <a:t> – 16 bytes per row, random</a:t>
            </a:r>
          </a:p>
          <a:p>
            <a:pPr lvl="1">
              <a:lnSpc>
                <a:spcPct val="120000"/>
              </a:lnSpc>
            </a:pPr>
            <a:r>
              <a:rPr lang="en-US" sz="3200" b="1" dirty="0" err="1"/>
              <a:t>Uniqueidentifier</a:t>
            </a:r>
            <a:r>
              <a:rPr lang="en-US" sz="3200" b="1" dirty="0"/>
              <a:t> with </a:t>
            </a:r>
            <a:r>
              <a:rPr lang="en-US" sz="3200" b="1" dirty="0" err="1"/>
              <a:t>newsequentialid</a:t>
            </a:r>
            <a:r>
              <a:rPr lang="en-US" sz="3200" b="1" dirty="0"/>
              <a:t>() </a:t>
            </a:r>
            <a:r>
              <a:rPr lang="en-US" sz="3200" dirty="0"/>
              <a:t>– 16 bytes per row, sequential until a restart, and then picks a new sequence start</a:t>
            </a:r>
          </a:p>
          <a:p>
            <a:pPr lvl="1">
              <a:lnSpc>
                <a:spcPct val="120000"/>
              </a:lnSpc>
            </a:pPr>
            <a:r>
              <a:rPr lang="en-US" sz="3200" b="1" dirty="0"/>
              <a:t>Customer Name </a:t>
            </a:r>
            <a:r>
              <a:rPr lang="en-US" sz="3200" dirty="0"/>
              <a:t>– potentially huge, not unique, can change</a:t>
            </a:r>
          </a:p>
          <a:p>
            <a:pPr lvl="1">
              <a:lnSpc>
                <a:spcPct val="120000"/>
              </a:lnSpc>
            </a:pPr>
            <a:r>
              <a:rPr lang="en-US" sz="3200" b="1" dirty="0"/>
              <a:t>Date/time info </a:t>
            </a:r>
            <a:r>
              <a:rPr lang="en-US" sz="3200" dirty="0"/>
              <a:t>– 6-8 bytes per row, not unique</a:t>
            </a:r>
          </a:p>
          <a:p>
            <a:pPr lvl="1">
              <a:lnSpc>
                <a:spcPct val="12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2415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Clustered Indexing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w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ActivateTable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whatevervarchar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PK_ActivateTable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FE644B-896E-433B-A148-5A96B884D888}"/>
              </a:ext>
            </a:extLst>
          </p:cNvPr>
          <p:cNvSpPr txBox="1">
            <a:spLocks/>
          </p:cNvSpPr>
          <p:nvPr/>
        </p:nvSpPr>
        <p:spPr>
          <a:xfrm>
            <a:off x="838200" y="1228165"/>
            <a:ext cx="10515600" cy="562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ActivateTable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IDENTITY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whatevervarchar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PK_ActivateTable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PRIMARY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KEY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66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Clustered Indexing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537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w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ActivateTable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IDENTITY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whatevernumber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whatevervarchar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PK_ActivateTable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KEY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ActivateTable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whatevernumber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whatevervarchar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'test1'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ActivateTable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whatevernumber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whatevervarchar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'test2'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ActivateTable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whatevernumber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whatevervarchar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'test3'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BE168-C59F-4CA2-943A-96D9946C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482164"/>
            <a:ext cx="5708726" cy="23786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DD7C62-80A2-4E7D-B584-CAE6E2BB23A9}"/>
              </a:ext>
            </a:extLst>
          </p:cNvPr>
          <p:cNvSpPr/>
          <p:nvPr/>
        </p:nvSpPr>
        <p:spPr>
          <a:xfrm>
            <a:off x="838200" y="5765801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ActivateTable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1E668F-56F0-4452-BC6E-6F9CB39EFD1A}"/>
              </a:ext>
            </a:extLst>
          </p:cNvPr>
          <p:cNvSpPr/>
          <p:nvPr/>
        </p:nvSpPr>
        <p:spPr>
          <a:xfrm>
            <a:off x="7150100" y="1917700"/>
            <a:ext cx="571500" cy="20320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0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5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Clustered Indexing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53763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4000" dirty="0"/>
              <a:t>Toolbox: lab - clustered key </a:t>
            </a:r>
            <a:r>
              <a:rPr lang="en-US" sz="4000" dirty="0" err="1"/>
              <a:t>design.sql</a:t>
            </a:r>
            <a:endParaRPr lang="en-US" sz="4000" dirty="0"/>
          </a:p>
          <a:p>
            <a:pPr marL="0" indent="0">
              <a:lnSpc>
                <a:spcPct val="110000"/>
              </a:lnSpc>
              <a:buNone/>
            </a:pPr>
            <a:endParaRPr lang="en-US" sz="40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4000" dirty="0"/>
              <a:t>Bad clustered index design brought the Windows 7 Release Candidate download page to its knees: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4000" dirty="0">
                <a:hlinkClick r:id="rId2"/>
              </a:rPr>
              <a:t>http://www.sqlskills.com/BLOGS/PAUL/post/Why-did-the-Windows-7-RC-failure-happen.aspx</a:t>
            </a:r>
            <a:r>
              <a:rPr lang="en-US" sz="4000" dirty="0"/>
              <a:t>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02849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 Fragmentation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53763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5800" i="1" dirty="0"/>
              <a:t>Different topic for another presentation, </a:t>
            </a:r>
            <a:r>
              <a:rPr lang="en-US" sz="5800" dirty="0"/>
              <a:t>but you should be aware of your production database’s index maintenance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5800" dirty="0"/>
              <a:t>You should regularly perform:</a:t>
            </a:r>
            <a:endParaRPr lang="en-US" sz="5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3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3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4300" dirty="0">
                <a:solidFill>
                  <a:srgbClr val="FF0000"/>
                </a:solidFill>
                <a:latin typeface="Consolas" panose="020B0609020204030204" pitchFamily="49" charset="0"/>
              </a:rPr>
              <a:t>…</a:t>
            </a:r>
            <a:r>
              <a:rPr lang="en-US" sz="4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300" dirty="0">
                <a:solidFill>
                  <a:srgbClr val="0000FF"/>
                </a:solidFill>
                <a:latin typeface="Consolas" panose="020B0609020204030204" pitchFamily="49" charset="0"/>
              </a:rPr>
              <a:t>REBUILD</a:t>
            </a:r>
            <a:endParaRPr lang="en-US" sz="4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300" dirty="0">
                <a:solidFill>
                  <a:srgbClr val="008000"/>
                </a:solidFill>
                <a:latin typeface="Consolas" panose="020B0609020204030204" pitchFamily="49" charset="0"/>
              </a:rPr>
              <a:t>--Or--</a:t>
            </a:r>
            <a:endParaRPr lang="en-US" sz="4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3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3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4300" dirty="0">
                <a:solidFill>
                  <a:srgbClr val="FF0000"/>
                </a:solidFill>
                <a:latin typeface="Consolas" panose="020B0609020204030204" pitchFamily="49" charset="0"/>
              </a:rPr>
              <a:t>…</a:t>
            </a:r>
            <a:r>
              <a:rPr lang="en-US" sz="4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300" dirty="0">
                <a:solidFill>
                  <a:srgbClr val="0000FF"/>
                </a:solidFill>
                <a:latin typeface="Consolas" panose="020B0609020204030204" pitchFamily="49" charset="0"/>
              </a:rPr>
              <a:t>REORGANIZE</a:t>
            </a:r>
            <a:r>
              <a:rPr lang="en-US" sz="4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3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sz="4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300" dirty="0">
                <a:solidFill>
                  <a:srgbClr val="0000FF"/>
                </a:solidFill>
                <a:latin typeface="Consolas" panose="020B0609020204030204" pitchFamily="49" charset="0"/>
              </a:rPr>
              <a:t>STATISTICS</a:t>
            </a:r>
            <a:r>
              <a:rPr lang="en-US" sz="4300" dirty="0">
                <a:solidFill>
                  <a:srgbClr val="FF0000"/>
                </a:solidFill>
                <a:latin typeface="Consolas" panose="020B0609020204030204" pitchFamily="49" charset="0"/>
              </a:rPr>
              <a:t>…</a:t>
            </a:r>
            <a:endParaRPr lang="en-US" sz="4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61110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Clustered Index is the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5376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clustered index has a key, but contains all table data.</a:t>
            </a:r>
          </a:p>
          <a:p>
            <a:pPr>
              <a:lnSpc>
                <a:spcPct val="120000"/>
              </a:lnSpc>
            </a:pPr>
            <a:r>
              <a:rPr lang="en-US" dirty="0"/>
              <a:t>Without a clustered index, a table is called a Heap, and has no order. Without a B-Tree, Heaps can only be scanned in their entirety each time they are read.</a:t>
            </a:r>
          </a:p>
          <a:p>
            <a:pPr>
              <a:lnSpc>
                <a:spcPct val="120000"/>
              </a:lnSpc>
            </a:pPr>
            <a:r>
              <a:rPr lang="en-US" dirty="0"/>
              <a:t>Heap tables will </a:t>
            </a:r>
            <a:r>
              <a:rPr lang="en-US" i="1" dirty="0"/>
              <a:t>not </a:t>
            </a:r>
            <a:r>
              <a:rPr lang="en-US" dirty="0"/>
              <a:t>scale and will cause significant performance issues in your database. </a:t>
            </a:r>
          </a:p>
          <a:p>
            <a:pPr>
              <a:lnSpc>
                <a:spcPct val="120000"/>
              </a:lnSpc>
            </a:pPr>
            <a:r>
              <a:rPr lang="en-US" dirty="0"/>
              <a:t>Be on the lookout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Toolbox: “tables without clustered </a:t>
            </a:r>
            <a:r>
              <a:rPr lang="en-US" dirty="0" err="1"/>
              <a:t>indexes.sql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669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Nonclustered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249722" cy="55517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re-sorted copy of a vertical partition of the data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also be filtered with a WHERE clause</a:t>
            </a:r>
          </a:p>
          <a:p>
            <a:pPr>
              <a:lnSpc>
                <a:spcPct val="120000"/>
              </a:lnSpc>
            </a:pPr>
            <a:r>
              <a:rPr lang="en-US" dirty="0"/>
              <a:t>Has a key similar to a clustered index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Also has an INCLUDE column list (more on that later)</a:t>
            </a:r>
          </a:p>
          <a:p>
            <a:pPr>
              <a:lnSpc>
                <a:spcPct val="120000"/>
              </a:lnSpc>
            </a:pPr>
            <a:r>
              <a:rPr lang="en-US" dirty="0"/>
              <a:t>Rarely does a nonclustered index only include one column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nonclustered index on a Foreign Key column may help relational joins</a:t>
            </a:r>
          </a:p>
          <a:p>
            <a:pPr>
              <a:lnSpc>
                <a:spcPct val="120000"/>
              </a:lnSpc>
            </a:pPr>
            <a:r>
              <a:rPr lang="en-US" dirty="0"/>
              <a:t>Order of the keys matters!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 index on </a:t>
            </a:r>
            <a:r>
              <a:rPr lang="en-US" dirty="0" err="1"/>
              <a:t>Column</a:t>
            </a:r>
            <a:r>
              <a:rPr lang="en-US" u="sng" dirty="0" err="1"/>
              <a:t>A</a:t>
            </a:r>
            <a:r>
              <a:rPr lang="en-US" dirty="0"/>
              <a:t>, </a:t>
            </a:r>
            <a:r>
              <a:rPr lang="en-US" dirty="0" err="1"/>
              <a:t>Column</a:t>
            </a:r>
            <a:r>
              <a:rPr lang="en-US" u="sng" dirty="0" err="1"/>
              <a:t>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is not the same as </a:t>
            </a:r>
            <a:br>
              <a:rPr lang="en-US" dirty="0"/>
            </a:br>
            <a:r>
              <a:rPr lang="en-US" dirty="0"/>
              <a:t>an index on </a:t>
            </a:r>
            <a:r>
              <a:rPr lang="en-US" dirty="0" err="1"/>
              <a:t>Column</a:t>
            </a:r>
            <a:r>
              <a:rPr lang="en-US" u="sng" dirty="0" err="1"/>
              <a:t>B</a:t>
            </a:r>
            <a:r>
              <a:rPr lang="en-US" dirty="0"/>
              <a:t>, </a:t>
            </a:r>
            <a:r>
              <a:rPr lang="en-US" dirty="0" err="1"/>
              <a:t>Column</a:t>
            </a:r>
            <a:r>
              <a:rPr lang="en-US" u="sng" dirty="0" err="1"/>
              <a:t>A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08558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</a:t>
            </a:r>
            <a:r>
              <a:rPr lang="en-US" sz="4000" dirty="0">
                <a:hlinkClick r:id="rId2"/>
              </a:rPr>
              <a:t>SQL Server 2017 Downloads</a:t>
            </a:r>
            <a:r>
              <a:rPr lang="en-US" sz="4000" dirty="0"/>
              <a:t>, click </a:t>
            </a:r>
            <a:r>
              <a:rPr lang="en-US" sz="4000" b="1" dirty="0"/>
              <a:t>Developer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 of SQL: Developer (good), Express (bad!)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Developer is same as Enterprise, </a:t>
            </a:r>
            <a:r>
              <a:rPr lang="en-US" sz="3600" i="1" dirty="0"/>
              <a:t>but cannot be used in production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Standard edition is not free, but is roughly 20% the $ of Enterprise</a:t>
            </a:r>
          </a:p>
        </p:txBody>
      </p:sp>
    </p:spTree>
    <p:extLst>
      <p:ext uri="{BB962C8B-B14F-4D97-AF65-F5344CB8AC3E}">
        <p14:creationId xmlns:p14="http://schemas.microsoft.com/office/powerpoint/2010/main" val="2468057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Nonclustered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5376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There is a cost-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Nonclustered indexes are typically designed to aid READS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But come with a penalty of marginally slowing WRITES</a:t>
            </a:r>
          </a:p>
          <a:p>
            <a:pPr>
              <a:lnSpc>
                <a:spcPct val="120000"/>
              </a:lnSpc>
            </a:pPr>
            <a:r>
              <a:rPr lang="en-US" dirty="0"/>
              <a:t>Too many nonclustered indexes? Writes will suffer, especially large-scale data loads, imports, migrations, etc.</a:t>
            </a:r>
          </a:p>
          <a:p>
            <a:pPr>
              <a:lnSpc>
                <a:spcPct val="120000"/>
              </a:lnSpc>
            </a:pPr>
            <a:r>
              <a:rPr lang="en-US" dirty="0"/>
              <a:t>Each nonclustered index must be kept </a:t>
            </a:r>
            <a:r>
              <a:rPr lang="en-US" dirty="0" err="1"/>
              <a:t>transactionally</a:t>
            </a:r>
            <a:r>
              <a:rPr lang="en-US" dirty="0"/>
              <a:t> relevant to the table data itself</a:t>
            </a:r>
          </a:p>
        </p:txBody>
      </p:sp>
    </p:spTree>
    <p:extLst>
      <p:ext uri="{BB962C8B-B14F-4D97-AF65-F5344CB8AC3E}">
        <p14:creationId xmlns:p14="http://schemas.microsoft.com/office/powerpoint/2010/main" val="2624379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Nonclusteed</a:t>
            </a:r>
            <a:r>
              <a:rPr lang="en-US" dirty="0"/>
              <a:t>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4"/>
            <a:ext cx="10515600" cy="5629835"/>
          </a:xfrm>
        </p:spPr>
        <p:txBody>
          <a:bodyPr>
            <a:normAutofit/>
          </a:bodyPr>
          <a:lstStyle/>
          <a:p>
            <a:r>
              <a:rPr lang="en-US" sz="4400" dirty="0"/>
              <a:t>Basics of a B-tree for searching data</a:t>
            </a:r>
            <a:endParaRPr 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2E33D6-0594-4435-BA38-A13D3A780743}"/>
              </a:ext>
            </a:extLst>
          </p:cNvPr>
          <p:cNvSpPr/>
          <p:nvPr/>
        </p:nvSpPr>
        <p:spPr>
          <a:xfrm>
            <a:off x="6375400" y="2184400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A-Z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3C2CA-F420-40B8-A48C-CE8AB499147E}"/>
              </a:ext>
            </a:extLst>
          </p:cNvPr>
          <p:cNvSpPr/>
          <p:nvPr/>
        </p:nvSpPr>
        <p:spPr>
          <a:xfrm>
            <a:off x="4445000" y="3335986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A-M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AD655-F987-468F-BB44-F40F368BF55D}"/>
              </a:ext>
            </a:extLst>
          </p:cNvPr>
          <p:cNvSpPr/>
          <p:nvPr/>
        </p:nvSpPr>
        <p:spPr>
          <a:xfrm>
            <a:off x="8305800" y="3347568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N-Z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9BE2D-5684-4173-AF33-ED925D687EE6}"/>
              </a:ext>
            </a:extLst>
          </p:cNvPr>
          <p:cNvSpPr/>
          <p:nvPr/>
        </p:nvSpPr>
        <p:spPr>
          <a:xfrm>
            <a:off x="3187700" y="4510736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A-F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921B6-EE91-443B-8C8F-497B3FECBDD0}"/>
              </a:ext>
            </a:extLst>
          </p:cNvPr>
          <p:cNvSpPr/>
          <p:nvPr/>
        </p:nvSpPr>
        <p:spPr>
          <a:xfrm>
            <a:off x="5334000" y="4514842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F-M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CFAE0C-4A1E-4B28-B879-89DB70F2CFCA}"/>
              </a:ext>
            </a:extLst>
          </p:cNvPr>
          <p:cNvSpPr/>
          <p:nvPr/>
        </p:nvSpPr>
        <p:spPr>
          <a:xfrm>
            <a:off x="7480300" y="4510736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N-S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F9799-D4FD-43E8-B494-CD1C76089989}"/>
              </a:ext>
            </a:extLst>
          </p:cNvPr>
          <p:cNvSpPr/>
          <p:nvPr/>
        </p:nvSpPr>
        <p:spPr>
          <a:xfrm>
            <a:off x="9626600" y="4510736"/>
            <a:ext cx="1930400" cy="876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T-Z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90724D-B745-4ABA-9085-65692E50895A}"/>
              </a:ext>
            </a:extLst>
          </p:cNvPr>
          <p:cNvGrpSpPr/>
          <p:nvPr/>
        </p:nvGrpSpPr>
        <p:grpSpPr>
          <a:xfrm>
            <a:off x="635000" y="2184400"/>
            <a:ext cx="2552699" cy="3202636"/>
            <a:chOff x="635000" y="2184400"/>
            <a:chExt cx="2552699" cy="320263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C3295D-274D-4E30-8F3C-0D95C00988FA}"/>
                </a:ext>
              </a:extLst>
            </p:cNvPr>
            <p:cNvSpPr txBox="1"/>
            <p:nvPr/>
          </p:nvSpPr>
          <p:spPr>
            <a:xfrm>
              <a:off x="635000" y="2409868"/>
              <a:ext cx="2298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50000"/>
                    </a:schemeClr>
                  </a:solidFill>
                  <a:latin typeface="Panton" panose="00000500000000000000" pitchFamily="50" charset="0"/>
                </a:rPr>
                <a:t>Key Columns Only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F175D77-50BA-467F-9003-CBAB058E4F65}"/>
                </a:ext>
              </a:extLst>
            </p:cNvPr>
            <p:cNvSpPr/>
            <p:nvPr/>
          </p:nvSpPr>
          <p:spPr>
            <a:xfrm>
              <a:off x="2514599" y="2184400"/>
              <a:ext cx="673100" cy="2027885"/>
            </a:xfrm>
            <a:prstGeom prst="leftBrac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2A5129D3-980C-428C-8FB4-795DCEB4583C}"/>
                </a:ext>
              </a:extLst>
            </p:cNvPr>
            <p:cNvSpPr/>
            <p:nvPr/>
          </p:nvSpPr>
          <p:spPr>
            <a:xfrm>
              <a:off x="2508249" y="4510736"/>
              <a:ext cx="679450" cy="876300"/>
            </a:xfrm>
            <a:prstGeom prst="leftBrac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4ACAE-43AA-454F-AEB2-0C10618A75DD}"/>
              </a:ext>
            </a:extLst>
          </p:cNvPr>
          <p:cNvSpPr/>
          <p:nvPr/>
        </p:nvSpPr>
        <p:spPr>
          <a:xfrm>
            <a:off x="635000" y="4156597"/>
            <a:ext cx="1969273" cy="158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Panton" panose="00000500000000000000" pitchFamily="50" charset="0"/>
              </a:rPr>
              <a:t>Key and 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Panton" panose="00000500000000000000" pitchFamily="50" charset="0"/>
              </a:rPr>
            </a:b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Panton" panose="00000500000000000000" pitchFamily="50" charset="0"/>
              </a:rPr>
              <a:t>Include 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Panton" panose="00000500000000000000" pitchFamily="50" charset="0"/>
              </a:rPr>
            </a:b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Panton" panose="00000500000000000000" pitchFamily="50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243166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Nonclustered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5376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Key columns are for seeks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Usually in the WHERE, ON, HAVING syntax</a:t>
            </a:r>
          </a:p>
          <a:p>
            <a:pPr>
              <a:lnSpc>
                <a:spcPct val="120000"/>
              </a:lnSpc>
            </a:pPr>
            <a:r>
              <a:rPr lang="en-US" dirty="0"/>
              <a:t>Include columns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Usually in the SELECT, GROUP BY syntax only</a:t>
            </a:r>
          </a:p>
          <a:p>
            <a:pPr>
              <a:lnSpc>
                <a:spcPct val="120000"/>
              </a:lnSpc>
            </a:pPr>
            <a:r>
              <a:rPr lang="en-US" dirty="0"/>
              <a:t>Columns in the INCLUDE takes up significantly less space than if they were in the KEY of the nonclustered index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00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Nonclustered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5376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ColumnB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'ABC’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Would be served by an index</a:t>
            </a:r>
          </a:p>
          <a:p>
            <a:pPr marL="0" indent="0">
              <a:buNone/>
            </a:pPr>
            <a:r>
              <a:rPr lang="en-US" dirty="0"/>
              <a:t>key: 	</a:t>
            </a:r>
            <a:r>
              <a:rPr lang="en-US" dirty="0" err="1"/>
              <a:t>ColumnA</a:t>
            </a:r>
            <a:r>
              <a:rPr lang="en-US" dirty="0"/>
              <a:t> (needed in the branch levels) </a:t>
            </a:r>
          </a:p>
          <a:p>
            <a:pPr marL="0" indent="0">
              <a:buNone/>
            </a:pPr>
            <a:r>
              <a:rPr lang="en-US" dirty="0"/>
              <a:t>INCLUDE: </a:t>
            </a:r>
            <a:r>
              <a:rPr lang="en-US" dirty="0" err="1"/>
              <a:t>ColumnB</a:t>
            </a:r>
            <a:r>
              <a:rPr lang="en-US" dirty="0"/>
              <a:t> (needed only in the leaf levels)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21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My favorite feature of introduced by SQL 2005!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Missing Index DMV’s record whenever a </a:t>
            </a:r>
            <a:r>
              <a:rPr lang="en-US" dirty="0" err="1"/>
              <a:t>queryplan</a:t>
            </a:r>
            <a:r>
              <a:rPr lang="en-US" dirty="0"/>
              <a:t> recognized the need for an index that could have improved performance.  </a:t>
            </a:r>
          </a:p>
          <a:p>
            <a:pPr>
              <a:lnSpc>
                <a:spcPct val="100000"/>
              </a:lnSpc>
            </a:pPr>
            <a:r>
              <a:rPr lang="en-US" dirty="0"/>
              <a:t>SQL records that recognized need, along with estimated statistics on cost and % improvement of the new index.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22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Passive.  Doesn’t need to be turned on.  </a:t>
            </a:r>
          </a:p>
          <a:p>
            <a:pPr>
              <a:lnSpc>
                <a:spcPct val="100000"/>
              </a:lnSpc>
            </a:pPr>
            <a:r>
              <a:rPr lang="en-US" sz="4800" dirty="0"/>
              <a:t>Cleared out when the server is rebooted, also cleared out for a table when you alter the table or indexes on that table. </a:t>
            </a:r>
          </a:p>
          <a:p>
            <a:pPr lvl="1">
              <a:lnSpc>
                <a:spcPct val="100000"/>
              </a:lnSpc>
            </a:pPr>
            <a:r>
              <a:rPr lang="en-US" sz="4400" dirty="0"/>
              <a:t>One of the reasons why rebooting a SQL Server isn’t a helpful diagnostic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45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4400" dirty="0"/>
              <a:t>Only recommends nonclustered indexes.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Won’t recommend a clustered index on a heap – that’s a design decision.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Won’t recommend xml, spatial index, </a:t>
            </a:r>
            <a:r>
              <a:rPr lang="en-US" sz="4000" dirty="0" err="1"/>
              <a:t>fulltext</a:t>
            </a:r>
            <a:r>
              <a:rPr lang="en-US" sz="4000" dirty="0"/>
              <a:t> index types.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Won’t recommend a compression setting.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Won’t recommend a columnstore index (in fact, will overlap/conflict)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3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Must be used with sobriety.  </a:t>
            </a:r>
          </a:p>
          <a:p>
            <a:r>
              <a:rPr lang="en-US" sz="4000" dirty="0"/>
              <a:t>Don’t create every suggested missing index or your update/insert/deletes will suffer…</a:t>
            </a:r>
          </a:p>
          <a:p>
            <a:r>
              <a:rPr lang="en-US" sz="4000" dirty="0"/>
              <a:t>…most of the time. Writes can sometimes still benefit from nonclustered indexes by making more efficient queries from the source query (seeks instead of scans).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Missing Indexes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 index can be created to satisfy many suggestions.</a:t>
            </a:r>
          </a:p>
          <a:p>
            <a:pPr lvl="1"/>
            <a:r>
              <a:rPr lang="en-US" sz="3600" dirty="0"/>
              <a:t>Suggestions may only differ by column order, the columns in the key vs. </a:t>
            </a:r>
            <a:r>
              <a:rPr lang="en-US" sz="3600" dirty="0" err="1"/>
              <a:t>INCLUDE’d</a:t>
            </a:r>
            <a:r>
              <a:rPr lang="en-US" sz="3600" dirty="0"/>
              <a:t>, or by a small number of columns.</a:t>
            </a:r>
          </a:p>
          <a:p>
            <a:r>
              <a:rPr lang="en-US" sz="4000" dirty="0"/>
              <a:t>Combine suggestions together</a:t>
            </a:r>
          </a:p>
          <a:p>
            <a:r>
              <a:rPr lang="en-US" sz="4000" dirty="0"/>
              <a:t>Combine with existing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79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existing index may have all the columns needed, but some are in the INCLUDE, not the key of the index.</a:t>
            </a:r>
          </a:p>
          <a:p>
            <a:pPr marL="0" indent="0">
              <a:buNone/>
            </a:pPr>
            <a:r>
              <a:rPr lang="en-US" sz="3600" dirty="0"/>
              <a:t>Or,</a:t>
            </a:r>
          </a:p>
          <a:p>
            <a:r>
              <a:rPr lang="en-US" sz="3600" dirty="0"/>
              <a:t>An existing index may need only one additional column in the key or INCLUDE.</a:t>
            </a:r>
            <a:br>
              <a:rPr lang="en-US" sz="3600" dirty="0"/>
            </a:br>
            <a:r>
              <a:rPr lang="en-US" sz="3600" dirty="0"/>
              <a:t>If so, replace the existing index.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0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The tools to dev in the Microsoft ecosystem </a:t>
            </a:r>
            <a:br>
              <a:rPr lang="en-US" sz="3600" dirty="0"/>
            </a:br>
            <a:r>
              <a:rPr lang="en-US" sz="3600" b="1" dirty="0"/>
              <a:t>are all free</a:t>
            </a:r>
            <a:r>
              <a:rPr lang="en-US" sz="36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2"/>
              </a:rPr>
              <a:t>SSMS</a:t>
            </a:r>
            <a:r>
              <a:rPr lang="en-US" sz="3200" dirty="0"/>
              <a:t> (for the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3"/>
              </a:rPr>
              <a:t>SSDT</a:t>
            </a:r>
            <a:r>
              <a:rPr lang="en-US" sz="3200" dirty="0"/>
              <a:t> (for SSRS, SSIS, SSAS, also for Database Projects) </a:t>
            </a:r>
            <a:r>
              <a:rPr lang="en-US" dirty="0"/>
              <a:t> (installs a shell of Visual Studio)</a:t>
            </a:r>
            <a:endParaRPr lang="en-US" sz="3200" dirty="0"/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4"/>
              </a:rPr>
              <a:t>Visual Studio Community Edition</a:t>
            </a:r>
            <a:r>
              <a:rPr lang="en-US" sz="3200" dirty="0"/>
              <a:t> or </a:t>
            </a:r>
            <a:r>
              <a:rPr lang="en-US" sz="3200" dirty="0">
                <a:hlinkClick r:id="rId4"/>
              </a:rPr>
              <a:t>Visual Studio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8975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use?</a:t>
            </a:r>
          </a:p>
          <a:p>
            <a:r>
              <a:rPr lang="en-US" dirty="0"/>
              <a:t>After you have actual usage running against your environment.</a:t>
            </a:r>
          </a:p>
          <a:p>
            <a:pPr lvl="1"/>
            <a:r>
              <a:rPr lang="en-US" dirty="0"/>
              <a:t>Don’t use during development, too likely to get misleading results and misaligned indexes.</a:t>
            </a:r>
          </a:p>
          <a:p>
            <a:pPr lvl="1"/>
            <a:r>
              <a:rPr lang="en-US" dirty="0"/>
              <a:t>Do use during user acceptance testing that simulates actual usage.</a:t>
            </a:r>
          </a:p>
          <a:p>
            <a:pPr lvl="1"/>
            <a:r>
              <a:rPr lang="en-US" dirty="0"/>
              <a:t>Do use on your production environment after a stable period of active and typical activity.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08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Indexes 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is a very fast way to enter an environment, and take a peek at the indexing situation.  </a:t>
            </a:r>
          </a:p>
          <a:p>
            <a:pPr lvl="1"/>
            <a:r>
              <a:rPr lang="en-US"/>
              <a:t>Are there lots of missing indexes screaming to be created? </a:t>
            </a:r>
          </a:p>
          <a:p>
            <a:pPr lvl="1"/>
            <a:r>
              <a:rPr lang="en-US"/>
              <a:t>Are there indexes only in older sections of the application?</a:t>
            </a:r>
          </a:p>
          <a:p>
            <a:pPr lvl="1"/>
            <a:r>
              <a:rPr lang="en-US"/>
              <a:t>Were indexes carefully created at the start of the application, but not recently?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83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Toolbox: Lab - missing index setup </a:t>
            </a:r>
            <a:r>
              <a:rPr lang="en-US" sz="3600" dirty="0" err="1"/>
              <a:t>demo.sql</a:t>
            </a:r>
            <a:r>
              <a:rPr lang="en-US" sz="3600" dirty="0"/>
              <a:t> </a:t>
            </a:r>
          </a:p>
          <a:p>
            <a:r>
              <a:rPr lang="en-US" sz="3600" dirty="0"/>
              <a:t>Toolbox: missing </a:t>
            </a:r>
            <a:r>
              <a:rPr lang="en-US" sz="3600" dirty="0" err="1"/>
              <a:t>indexes.sql</a:t>
            </a:r>
            <a:endParaRPr lang="en-US" sz="3600" dirty="0"/>
          </a:p>
          <a:p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6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BFEBD-FEAC-47D5-9474-BB0A485CF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3" y="4797017"/>
            <a:ext cx="11241165" cy="15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Note on 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3606344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Since SQL 2008 – Missing index views show at the top of the Show Query Plan in SSMS. Don’t!!</a:t>
            </a:r>
          </a:p>
          <a:p>
            <a:pPr lvl="1"/>
            <a:r>
              <a:rPr lang="en-US" sz="3600" dirty="0"/>
              <a:t>Again, Take a look at the whole picture, including all suggested indexes and all existing indexes, before creating any indexes.</a:t>
            </a:r>
          </a:p>
          <a:p>
            <a:pPr lvl="1"/>
            <a:r>
              <a:rPr lang="en-US" sz="3600" dirty="0"/>
              <a:t>Treat this as an alert that you may need to pay some attention to the missing indexes DMVs at aggregate.</a:t>
            </a:r>
          </a:p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075080" y="5871111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48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Execution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Multiple ways to view plans in SSMS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View the view plan as it executes </a:t>
            </a:r>
            <a:r>
              <a:rPr lang="en-US" dirty="0">
                <a:solidFill>
                  <a:srgbClr val="FF0000"/>
                </a:solidFill>
              </a:rPr>
              <a:t>(new in SQL 2014!)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View the actual plan after execution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View the estimated (but accurate) plan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View plans in cache (DMV’s, ex: Toolbox: “worst </a:t>
            </a:r>
            <a:r>
              <a:rPr lang="en-US" dirty="0" err="1"/>
              <a:t>queries.sql</a:t>
            </a:r>
            <a:r>
              <a:rPr lang="en-US" dirty="0"/>
              <a:t>”)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View plans by query (use the Query Store – more later)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87043-4ADE-4849-877E-FA42C86BE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" t="-36450" r="11397" b="2448"/>
          <a:stretch/>
        </p:blipFill>
        <p:spPr>
          <a:xfrm>
            <a:off x="8183418" y="2849075"/>
            <a:ext cx="3638550" cy="331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0067FC-68F6-4AD2-88EE-D478D4C7B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648" y="2474798"/>
            <a:ext cx="1933575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5ADD4-CC63-47CB-815B-45E37DC6D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98" y="3401519"/>
            <a:ext cx="35909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93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Execution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read execution plans:</a:t>
            </a:r>
          </a:p>
          <a:p>
            <a:pPr lvl="1"/>
            <a:r>
              <a:rPr lang="en-US" dirty="0"/>
              <a:t>Right to left</a:t>
            </a:r>
          </a:p>
          <a:p>
            <a:pPr lvl="1"/>
            <a:r>
              <a:rPr lang="en-US" dirty="0"/>
              <a:t>Top/bottom doesn’t matter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Export a plan as a .</a:t>
            </a:r>
            <a:r>
              <a:rPr lang="en-US" dirty="0" err="1"/>
              <a:t>sqlplan</a:t>
            </a:r>
            <a:r>
              <a:rPr lang="en-US" dirty="0"/>
              <a:t> file (XML) for reference later</a:t>
            </a:r>
          </a:p>
          <a:p>
            <a:pPr lvl="1"/>
            <a:r>
              <a:rPr lang="en-US" dirty="0"/>
              <a:t>Compare plans inside of SSMS</a:t>
            </a:r>
          </a:p>
          <a:p>
            <a:pPr lvl="1"/>
            <a:r>
              <a:rPr lang="en-US" dirty="0"/>
              <a:t>Free tool to assist with large plans: </a:t>
            </a:r>
            <a:r>
              <a:rPr lang="en-US" dirty="0" err="1"/>
              <a:t>SentryOne</a:t>
            </a:r>
            <a:r>
              <a:rPr lang="en-US" dirty="0"/>
              <a:t> Plan Explorer</a:t>
            </a:r>
          </a:p>
          <a:p>
            <a:pPr lvl="2"/>
            <a:r>
              <a:rPr lang="en-US" dirty="0">
                <a:hlinkClick r:id="rId2"/>
              </a:rPr>
              <a:t>https://www.sentryone.com/plan-explorer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5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Execution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Look out for:</a:t>
            </a:r>
          </a:p>
          <a:p>
            <a:pPr lvl="1"/>
            <a:r>
              <a:rPr lang="en-US" dirty="0"/>
              <a:t>Scans</a:t>
            </a:r>
          </a:p>
          <a:p>
            <a:pPr lvl="2"/>
            <a:r>
              <a:rPr lang="en-US" dirty="0"/>
              <a:t>Unless it is a columnstore scan, those are awesome (more later)</a:t>
            </a:r>
          </a:p>
          <a:p>
            <a:pPr lvl="2"/>
            <a:r>
              <a:rPr lang="en-US" dirty="0"/>
              <a:t>Can probably be improved by adding an appropriate index</a:t>
            </a:r>
          </a:p>
          <a:p>
            <a:pPr lvl="1"/>
            <a:r>
              <a:rPr lang="en-US" dirty="0"/>
              <a:t>Lookups</a:t>
            </a:r>
          </a:p>
          <a:p>
            <a:pPr lvl="2"/>
            <a:r>
              <a:rPr lang="en-US" dirty="0"/>
              <a:t>Key lookups indicate that the query got </a:t>
            </a:r>
            <a:r>
              <a:rPr lang="en-US" i="1" dirty="0"/>
              <a:t>some</a:t>
            </a:r>
            <a:r>
              <a:rPr lang="en-US" dirty="0"/>
              <a:t> of the columns it needed from a nonclustered index, but had to make a second, expensive pass back for additional columns</a:t>
            </a:r>
          </a:p>
          <a:p>
            <a:pPr lvl="2"/>
            <a:r>
              <a:rPr lang="en-US" dirty="0"/>
              <a:t>Fix this by adding columns to key or INCLUDE of a nonclustered index</a:t>
            </a:r>
          </a:p>
          <a:p>
            <a:pPr lvl="1"/>
            <a:r>
              <a:rPr lang="en-US" dirty="0"/>
              <a:t>Table Scan </a:t>
            </a:r>
          </a:p>
          <a:p>
            <a:pPr lvl="2"/>
            <a:r>
              <a:rPr lang="en-US" dirty="0"/>
              <a:t>No clustered index! This is a heap, bad design!</a:t>
            </a:r>
          </a:p>
          <a:p>
            <a:pPr lvl="1"/>
            <a:r>
              <a:rPr lang="en-US" dirty="0"/>
              <a:t>Implicit Conversions</a:t>
            </a:r>
          </a:p>
          <a:p>
            <a:pPr lvl="2"/>
            <a:r>
              <a:rPr lang="en-US" dirty="0"/>
              <a:t>Data type mismatch – very bad for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7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Key Lookup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A26ED-30CE-48B0-8736-36DA1B72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3" y="2188440"/>
            <a:ext cx="6669019" cy="276923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7A40F3A-5599-4288-9E53-C3C9580C620E}"/>
              </a:ext>
            </a:extLst>
          </p:cNvPr>
          <p:cNvSpPr/>
          <p:nvPr/>
        </p:nvSpPr>
        <p:spPr>
          <a:xfrm>
            <a:off x="4498110" y="4572069"/>
            <a:ext cx="1330036" cy="21243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CCF47-F4A5-4979-BFF7-857C539F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952" y="1438629"/>
            <a:ext cx="3606349" cy="199365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C9A0766-041A-44D8-A561-2BF358567E42}"/>
              </a:ext>
            </a:extLst>
          </p:cNvPr>
          <p:cNvSpPr/>
          <p:nvPr/>
        </p:nvSpPr>
        <p:spPr>
          <a:xfrm rot="10800000">
            <a:off x="10976838" y="2331401"/>
            <a:ext cx="1026482" cy="3230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82B7F6-A618-4368-A6C5-10E4B1E77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3" y="5181741"/>
            <a:ext cx="9315939" cy="153587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9A4728-2B52-4DA3-969D-A3BD3841D098}"/>
              </a:ext>
            </a:extLst>
          </p:cNvPr>
          <p:cNvCxnSpPr/>
          <p:nvPr/>
        </p:nvCxnSpPr>
        <p:spPr>
          <a:xfrm>
            <a:off x="7501173" y="2103712"/>
            <a:ext cx="23447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B9C98C1-3C8A-42E8-899E-3B9D44D28113}"/>
              </a:ext>
            </a:extLst>
          </p:cNvPr>
          <p:cNvSpPr/>
          <p:nvPr/>
        </p:nvSpPr>
        <p:spPr>
          <a:xfrm>
            <a:off x="237303" y="1060742"/>
            <a:ext cx="5163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CustomerID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AccountsPersonID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[Sales]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[Invoices]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CustomerID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832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07F2-7177-4B13-A643-5DDE79B064F0}"/>
              </a:ext>
            </a:extLst>
          </p:cNvPr>
          <p:cNvSpPr/>
          <p:nvPr/>
        </p:nvSpPr>
        <p:spPr>
          <a:xfrm>
            <a:off x="7403346" y="1100683"/>
            <a:ext cx="293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Properties of Index Seek (F4):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B25EB0-6974-42A1-AA50-24722DC3929B}"/>
              </a:ext>
            </a:extLst>
          </p:cNvPr>
          <p:cNvSpPr/>
          <p:nvPr/>
        </p:nvSpPr>
        <p:spPr>
          <a:xfrm>
            <a:off x="7423952" y="3865269"/>
            <a:ext cx="4017817" cy="24622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EXISTS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[FK_Sales_Invoices_CustomerID]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[Sales]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[Invoices]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[FK_Sales_Invoices_CustomerID]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[Sales]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[Invoices]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[CustomerID]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INCLUDE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[AccountsPersonID]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[USERDATA]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F71DF7-ED55-45D9-979F-F6FA29F13F62}"/>
              </a:ext>
            </a:extLst>
          </p:cNvPr>
          <p:cNvCxnSpPr/>
          <p:nvPr/>
        </p:nvCxnSpPr>
        <p:spPr>
          <a:xfrm>
            <a:off x="3990732" y="4408185"/>
            <a:ext cx="23447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A1C589-866B-44F0-A011-DC1E6C6368EE}"/>
              </a:ext>
            </a:extLst>
          </p:cNvPr>
          <p:cNvCxnSpPr>
            <a:cxnSpLocks/>
          </p:cNvCxnSpPr>
          <p:nvPr/>
        </p:nvCxnSpPr>
        <p:spPr>
          <a:xfrm>
            <a:off x="7423952" y="5807494"/>
            <a:ext cx="29854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BBA04DB-0077-43B2-BB73-1C9AA2779053}"/>
              </a:ext>
            </a:extLst>
          </p:cNvPr>
          <p:cNvSpPr/>
          <p:nvPr/>
        </p:nvSpPr>
        <p:spPr>
          <a:xfrm>
            <a:off x="7423952" y="3432280"/>
            <a:ext cx="3070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Where’s AccountsPersonID??</a:t>
            </a:r>
          </a:p>
        </p:txBody>
      </p:sp>
    </p:spTree>
    <p:extLst>
      <p:ext uri="{BB962C8B-B14F-4D97-AF65-F5344CB8AC3E}">
        <p14:creationId xmlns:p14="http://schemas.microsoft.com/office/powerpoint/2010/main" val="21583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2" grpId="0"/>
      <p:bldP spid="23" grpId="0" animBg="1"/>
      <p:bldP spid="2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Moral of the Fix Key Lookup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subtree cost in the properties of the SELECT operator (the left-most operator), </a:t>
            </a:r>
            <a:br>
              <a:rPr lang="en-US" dirty="0"/>
            </a:br>
            <a:r>
              <a:rPr lang="en-US" dirty="0"/>
              <a:t>is now 0.0034015, compared to 0.355919 </a:t>
            </a:r>
            <a:br>
              <a:rPr lang="en-US" dirty="0"/>
            </a:br>
            <a:r>
              <a:rPr lang="en-US" dirty="0"/>
              <a:t>when the Key Lookup was present, </a:t>
            </a:r>
            <a:r>
              <a:rPr lang="en-US" b="1" dirty="0"/>
              <a:t>118x less expensive.</a:t>
            </a:r>
            <a:br>
              <a:rPr lang="en-US" b="1" dirty="0"/>
            </a:br>
            <a:endParaRPr lang="en-US" b="1" dirty="0"/>
          </a:p>
          <a:p>
            <a:r>
              <a:rPr lang="en-US" sz="3600" dirty="0"/>
              <a:t>Caveats:</a:t>
            </a:r>
          </a:p>
          <a:p>
            <a:pPr lvl="1"/>
            <a:r>
              <a:rPr lang="en-US" dirty="0"/>
              <a:t>VERY FEW queries are important enough to get their own nonclustered indexes created for them.</a:t>
            </a:r>
          </a:p>
          <a:p>
            <a:pPr lvl="1"/>
            <a:r>
              <a:rPr lang="en-US" dirty="0"/>
              <a:t>ALWAYS create nonclustered indexes that help MANY queries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72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Implicit Conversions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8165"/>
            <a:ext cx="9783618" cy="4948798"/>
          </a:xfrm>
        </p:spPr>
        <p:txBody>
          <a:bodyPr>
            <a:normAutofit/>
          </a:bodyPr>
          <a:lstStyle/>
          <a:p>
            <a:r>
              <a:rPr lang="en-US" dirty="0"/>
              <a:t>Look for any yellow arrow, research and address</a:t>
            </a:r>
          </a:p>
          <a:p>
            <a:r>
              <a:rPr lang="en-US" dirty="0"/>
              <a:t>Commonly, this is an implicit conversion</a:t>
            </a:r>
          </a:p>
          <a:p>
            <a:pPr lvl="1"/>
            <a:r>
              <a:rPr lang="en-US" dirty="0"/>
              <a:t>Trying to compare numbers to strings, etc.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NVarchar</a:t>
            </a:r>
            <a:r>
              <a:rPr lang="en-US" dirty="0"/>
              <a:t> to Varchar</a:t>
            </a:r>
          </a:p>
          <a:p>
            <a:pPr lvl="1"/>
            <a:r>
              <a:rPr lang="en-US" dirty="0"/>
              <a:t>Or dates to strings</a:t>
            </a:r>
          </a:p>
          <a:p>
            <a:r>
              <a:rPr lang="en-US" dirty="0"/>
              <a:t>At scale, or with large tables joins, bad!</a:t>
            </a:r>
          </a:p>
          <a:p>
            <a:r>
              <a:rPr lang="en-US" dirty="0"/>
              <a:t>Do not ignore!</a:t>
            </a:r>
          </a:p>
          <a:p>
            <a:r>
              <a:rPr lang="en-US" dirty="0"/>
              <a:t>Toolbox: Lab - implicit </a:t>
            </a:r>
            <a:r>
              <a:rPr lang="en-US" dirty="0" err="1"/>
              <a:t>conversion.sql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7C90A-CF2F-4B79-9759-C004B562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309" y="1120588"/>
            <a:ext cx="1162916" cy="1022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5EC82-FD69-4161-A8F3-1FD32D9B2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" r="1394"/>
          <a:stretch/>
        </p:blipFill>
        <p:spPr>
          <a:xfrm>
            <a:off x="8811491" y="2270069"/>
            <a:ext cx="2872510" cy="458793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99CC2E7-81CD-4CC2-B067-B72A280EF456}"/>
              </a:ext>
            </a:extLst>
          </p:cNvPr>
          <p:cNvSpPr/>
          <p:nvPr/>
        </p:nvSpPr>
        <p:spPr>
          <a:xfrm>
            <a:off x="8173025" y="4600980"/>
            <a:ext cx="602673" cy="39356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7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Toolbox link: in </a:t>
            </a:r>
            <a:r>
              <a:rPr lang="en-US" sz="3600" dirty="0" err="1">
                <a:hlinkClick r:id="rId2"/>
              </a:rPr>
              <a:t>Github</a:t>
            </a:r>
            <a:r>
              <a:rPr lang="en-US" sz="3600" dirty="0"/>
              <a:t>, or link at the top of </a:t>
            </a:r>
            <a:r>
              <a:rPr lang="en-US" sz="3600" dirty="0">
                <a:hlinkClick r:id="rId3"/>
              </a:rPr>
              <a:t>sqltact.com</a:t>
            </a:r>
            <a:endParaRPr lang="en-US" sz="3600" dirty="0"/>
          </a:p>
          <a:p>
            <a:pPr lvl="1"/>
            <a:r>
              <a:rPr lang="en-US" sz="3200" dirty="0"/>
              <a:t>Look for toolbox.zip for an easy download, or</a:t>
            </a:r>
          </a:p>
          <a:p>
            <a:pPr lvl="1"/>
            <a:r>
              <a:rPr lang="en-US" sz="3200" dirty="0"/>
              <a:t>Click on each file then download, or</a:t>
            </a:r>
          </a:p>
          <a:p>
            <a:pPr lvl="1"/>
            <a:r>
              <a:rPr lang="en-US" sz="3200" dirty="0"/>
              <a:t>Click on each file, click “raw” on each file to copy/paste</a:t>
            </a:r>
          </a:p>
          <a:p>
            <a:endParaRPr lang="en-US" sz="3600" dirty="0"/>
          </a:p>
          <a:p>
            <a:r>
              <a:rPr lang="en-US" sz="3600" dirty="0">
                <a:hlinkClick r:id="rId4"/>
              </a:rPr>
              <a:t>WideWorldImporters sample database</a:t>
            </a:r>
            <a:r>
              <a:rPr lang="en-US" sz="3600" dirty="0"/>
              <a:t>:</a:t>
            </a:r>
          </a:p>
          <a:p>
            <a:pPr lvl="1"/>
            <a:r>
              <a:rPr lang="en-US" b="1" dirty="0" err="1">
                <a:hlinkClick r:id="rId5"/>
              </a:rPr>
              <a:t>WideWorldImporters-Full.bak</a:t>
            </a:r>
            <a:r>
              <a:rPr lang="en-US" b="1" dirty="0"/>
              <a:t> </a:t>
            </a:r>
            <a:r>
              <a:rPr lang="en-US" dirty="0"/>
              <a:t>(restore to any SQL Server Edition aside from </a:t>
            </a:r>
            <a:r>
              <a:rPr lang="en-US" dirty="0" err="1"/>
              <a:t>LocalDB</a:t>
            </a:r>
            <a:r>
              <a:rPr lang="en-US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4261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Query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28165"/>
            <a:ext cx="10882745" cy="4948798"/>
          </a:xfrm>
        </p:spPr>
        <p:txBody>
          <a:bodyPr>
            <a:normAutofit/>
          </a:bodyPr>
          <a:lstStyle/>
          <a:p>
            <a:r>
              <a:rPr lang="en-US" dirty="0"/>
              <a:t>How can you tell which query is faster?</a:t>
            </a:r>
          </a:p>
          <a:p>
            <a:r>
              <a:rPr lang="en-US" dirty="0"/>
              <a:t>Comparing the costs of their execution plans is only a start</a:t>
            </a:r>
          </a:p>
          <a:p>
            <a:r>
              <a:rPr lang="en-US" dirty="0"/>
              <a:t>You can also precede your statements with these SESSION-level settings, which return a lot of data in text: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STATISTICS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STATISTICS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--your code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STATISTICS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OFF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STATISTICS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OFF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938D9-6682-4BB5-AE7E-A07F086A6D5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24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Indexes Rock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32023" y="1120588"/>
            <a:ext cx="1172795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</a:rPr>
              <a:t>Columnstore indexes aren’t new, have been around since SQL 2012.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</a:rPr>
              <a:t>Columnstore indexes are not a B-tree; instead, they contain highly compressed data (on disk and in memory).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</a:rPr>
              <a:t>Queries with millions of records are significantly faster.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</a:rPr>
              <a:t>Queries on small </a:t>
            </a:r>
            <a:r>
              <a:rPr lang="en-US" sz="4000" dirty="0" err="1">
                <a:latin typeface="Panton" panose="00000500000000000000" pitchFamily="50" charset="0"/>
              </a:rPr>
              <a:t>rowcount</a:t>
            </a:r>
            <a:r>
              <a:rPr lang="en-US" sz="4000" dirty="0">
                <a:latin typeface="Panton" panose="00000500000000000000" pitchFamily="50" charset="0"/>
              </a:rPr>
              <a:t> tables may not notice.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86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Indexes Rock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32023" y="1120588"/>
            <a:ext cx="1172795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</a:rPr>
              <a:t>You can create “nonclustered” or “clustered” Columnstore indexes, though these are in name only. Again, underlying structure is different, but Columnstore indexes can serve the roles of either.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Panton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</a:rPr>
              <a:t>Can only have one Columnstore index per table, and can mix </a:t>
            </a:r>
            <a:r>
              <a:rPr lang="en-US" sz="4000" dirty="0" err="1">
                <a:latin typeface="Panton" panose="00000500000000000000" pitchFamily="50" charset="0"/>
              </a:rPr>
              <a:t>rowstore</a:t>
            </a:r>
            <a:r>
              <a:rPr lang="en-US" sz="4000" dirty="0">
                <a:latin typeface="Panton" panose="00000500000000000000" pitchFamily="50" charset="0"/>
              </a:rPr>
              <a:t> nonclustered indexes with Columnstore indexes of any type.</a:t>
            </a:r>
          </a:p>
        </p:txBody>
      </p:sp>
    </p:spTree>
    <p:extLst>
      <p:ext uri="{BB962C8B-B14F-4D97-AF65-F5344CB8AC3E}">
        <p14:creationId xmlns:p14="http://schemas.microsoft.com/office/powerpoint/2010/main" val="1540337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Indexes Rock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3DAB70-9C2C-4A6C-83AE-ACBEBCBB9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382" y="1120587"/>
            <a:ext cx="11067474" cy="5649667"/>
          </a:xfrm>
        </p:spPr>
        <p:txBody>
          <a:bodyPr>
            <a:normAutofit/>
          </a:bodyPr>
          <a:lstStyle/>
          <a:p>
            <a:pPr marL="483855" indent="-483855"/>
            <a:r>
              <a:rPr lang="en-US" sz="4000" dirty="0"/>
              <a:t>Writeable as of SQL 2016. Prior, a CS index was read-only.</a:t>
            </a:r>
          </a:p>
          <a:p>
            <a:pPr marL="967710" lvl="1" indent="-483855"/>
            <a:r>
              <a:rPr lang="en-US" sz="4000" dirty="0"/>
              <a:t>This finally unleashes columnstore indexes.</a:t>
            </a:r>
          </a:p>
          <a:p>
            <a:pPr marL="483855" indent="-483855"/>
            <a:endParaRPr lang="en-US" sz="4000" dirty="0"/>
          </a:p>
          <a:p>
            <a:pPr marL="483855" indent="-483855"/>
            <a:r>
              <a:rPr lang="en-US" sz="4000" dirty="0"/>
              <a:t>With SQL Server 2016 SP1, Columnstore indexes are available </a:t>
            </a:r>
            <a:r>
              <a:rPr lang="en-US" sz="4000" b="1" dirty="0"/>
              <a:t>below Enterprise edition </a:t>
            </a:r>
            <a:r>
              <a:rPr lang="en-US" sz="4000" dirty="0"/>
              <a:t>with memory limits.</a:t>
            </a:r>
          </a:p>
        </p:txBody>
      </p:sp>
    </p:spTree>
    <p:extLst>
      <p:ext uri="{BB962C8B-B14F-4D97-AF65-F5344CB8AC3E}">
        <p14:creationId xmlns:p14="http://schemas.microsoft.com/office/powerpoint/2010/main" val="395188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Indexes Rock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3DAB70-9C2C-4A6C-83AE-ACBEBCBB9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382" y="1120587"/>
            <a:ext cx="10836564" cy="5649667"/>
          </a:xfrm>
        </p:spPr>
        <p:txBody>
          <a:bodyPr>
            <a:normAutofit/>
          </a:bodyPr>
          <a:lstStyle/>
          <a:p>
            <a:pPr marL="483855" indent="-483855"/>
            <a:r>
              <a:rPr lang="en-US" sz="3387" dirty="0"/>
              <a:t>Starting with SQL 2017, Columnstore indexes are the only objects for which SQL can use </a:t>
            </a:r>
            <a:r>
              <a:rPr lang="en-US" sz="3387" b="1" dirty="0"/>
              <a:t>Batch Mode execution.</a:t>
            </a:r>
          </a:p>
          <a:p>
            <a:pPr marL="967710" lvl="1" indent="-483855"/>
            <a:r>
              <a:rPr lang="en-US" sz="3387" dirty="0"/>
              <a:t>Available in Compatibility Level 14.0 (SQL 2017) only.</a:t>
            </a:r>
          </a:p>
          <a:p>
            <a:pPr marL="967710" lvl="1" indent="-483855"/>
            <a:r>
              <a:rPr lang="en-US" sz="3387" dirty="0"/>
              <a:t>You’ll see “Batch” (instead of the default “Row”) in the Actual Execution Mode of an execution plan operator</a:t>
            </a:r>
          </a:p>
          <a:p>
            <a:pPr marL="483855" indent="-483855"/>
            <a:r>
              <a:rPr lang="en-US" sz="3387" b="1" dirty="0"/>
              <a:t>Batch mode</a:t>
            </a:r>
            <a:r>
              <a:rPr lang="en-US" sz="3387" dirty="0"/>
              <a:t> memory grants and adaptive joins are part of new </a:t>
            </a:r>
            <a:r>
              <a:rPr lang="en-US" sz="3387" b="1" dirty="0"/>
              <a:t>Adaptive Query Processing </a:t>
            </a:r>
            <a:r>
              <a:rPr lang="en-US" sz="3387" dirty="0"/>
              <a:t>in SQL 2017. </a:t>
            </a:r>
            <a:r>
              <a:rPr lang="en-US" sz="2117" dirty="0">
                <a:hlinkClick r:id="rId2"/>
              </a:rPr>
              <a:t>https://docs.microsoft.com/en-us/sql/relational-databases/performance/adaptive-query-processing</a:t>
            </a:r>
            <a:endParaRPr lang="en-US" sz="2117" dirty="0"/>
          </a:p>
        </p:txBody>
      </p:sp>
    </p:spTree>
    <p:extLst>
      <p:ext uri="{BB962C8B-B14F-4D97-AF65-F5344CB8AC3E}">
        <p14:creationId xmlns:p14="http://schemas.microsoft.com/office/powerpoint/2010/main" val="1496527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B6F0F-06AD-41E1-A209-EAE778F7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Memory-Optimized Tables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E8E91F-ED22-4DCC-A487-08BFF0239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Aka In-Memory tables</a:t>
            </a:r>
          </a:p>
          <a:p>
            <a:r>
              <a:rPr lang="en-US" sz="3600" dirty="0"/>
              <a:t>Use when extremely-rapid inserts are needed </a:t>
            </a:r>
          </a:p>
          <a:p>
            <a:r>
              <a:rPr lang="en-US" sz="3600" dirty="0"/>
              <a:t>Starting with SQL 2016, you can add a Columnstore index to in-memory tables for “real-time analytics”.</a:t>
            </a:r>
          </a:p>
          <a:p>
            <a:r>
              <a:rPr lang="en-US" sz="3600" dirty="0"/>
              <a:t>Tables are </a:t>
            </a:r>
            <a:r>
              <a:rPr lang="en-US" sz="3600" i="1" dirty="0"/>
              <a:t>actually in memory,</a:t>
            </a:r>
            <a:r>
              <a:rPr lang="en-US" sz="3600" dirty="0"/>
              <a:t> if you run out of available memory in the SQL Server, the table will become unavailable!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74224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B6F0F-06AD-41E1-A209-EAE778F7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Memory-Optimized Tables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E8E91F-ED22-4DCC-A487-08BFF0239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Despite being in memory, the table is still fully durable. If the server unexpectedly shuts down – still good.</a:t>
            </a:r>
          </a:p>
          <a:p>
            <a:pPr lvl="1"/>
            <a:r>
              <a:rPr lang="en-US" sz="3200" dirty="0"/>
              <a:t>DURABILITY = SCHEMA_AND_DATA</a:t>
            </a:r>
          </a:p>
          <a:p>
            <a:r>
              <a:rPr lang="en-US" sz="3600" dirty="0"/>
              <a:t>You can declare memory-optimized table with SCHEMA_ONLY durability, meaning that it really is in-memory ONLY, and will empty out when the SQL Server instance restarts.</a:t>
            </a:r>
          </a:p>
        </p:txBody>
      </p:sp>
    </p:spTree>
    <p:extLst>
      <p:ext uri="{BB962C8B-B14F-4D97-AF65-F5344CB8AC3E}">
        <p14:creationId xmlns:p14="http://schemas.microsoft.com/office/powerpoint/2010/main" val="915820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B6F0F-06AD-41E1-A209-EAE778F7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Memory-Optimized Tables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E8E91F-ED22-4DCC-A487-08BFF0239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Toolbox: Lab - testing mem </a:t>
            </a:r>
            <a:r>
              <a:rPr lang="en-US" sz="3600" dirty="0" err="1"/>
              <a:t>opt.sql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Writes and reads can be faster vs disk-based table</a:t>
            </a:r>
          </a:p>
          <a:p>
            <a:r>
              <a:rPr lang="en-US" dirty="0"/>
              <a:t>Insert 4194304 rows into a table in a single command</a:t>
            </a:r>
          </a:p>
          <a:p>
            <a:pPr marL="0" indent="0">
              <a:buNone/>
            </a:pPr>
            <a:r>
              <a:rPr lang="en-US" dirty="0"/>
              <a:t> 						CPU time 	total time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r>
              <a:rPr lang="en-US" dirty="0"/>
              <a:t>disk-based table 			17937	23705</a:t>
            </a:r>
          </a:p>
          <a:p>
            <a:r>
              <a:rPr lang="en-US" dirty="0"/>
              <a:t>mem-opt table			6579	8780</a:t>
            </a:r>
          </a:p>
          <a:p>
            <a:r>
              <a:rPr lang="en-US" dirty="0"/>
              <a:t>mem-opt with columnstore	6172		9009</a:t>
            </a:r>
          </a:p>
          <a:p>
            <a:r>
              <a:rPr lang="en-US" dirty="0"/>
              <a:t>mem-opt </a:t>
            </a:r>
            <a:r>
              <a:rPr lang="en-US" dirty="0" err="1"/>
              <a:t>schema_only</a:t>
            </a:r>
            <a:r>
              <a:rPr lang="en-US" dirty="0"/>
              <a:t>		5953	5956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887015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 in SSMS (17.3+)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300309" y="1016926"/>
            <a:ext cx="1189169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</a:rPr>
              <a:t>New easy-to-use </a:t>
            </a:r>
            <a:r>
              <a:rPr lang="en-US" sz="3200" b="1" dirty="0">
                <a:latin typeface="Panton" panose="00000500000000000000" pitchFamily="50" charset="0"/>
              </a:rPr>
              <a:t>Extended Events </a:t>
            </a:r>
            <a:r>
              <a:rPr lang="en-US" sz="3200" dirty="0">
                <a:latin typeface="Panton" panose="00000500000000000000" pitchFamily="50" charset="0"/>
              </a:rPr>
              <a:t>sessions </a:t>
            </a:r>
            <a:br>
              <a:rPr lang="en-US" sz="3200" dirty="0">
                <a:latin typeface="Panton" panose="00000500000000000000" pitchFamily="50" charset="0"/>
              </a:rPr>
            </a:br>
            <a:r>
              <a:rPr lang="en-US" sz="3200" dirty="0">
                <a:latin typeface="Panton" panose="00000500000000000000" pitchFamily="50" charset="0"/>
              </a:rPr>
              <a:t>at bottom of Object Explorer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</a:rPr>
              <a:t>Works all the way down to SQL 2008 R2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</a:rPr>
              <a:t>Pre-made XEvent sessions geared to appear </a:t>
            </a:r>
            <a:br>
              <a:rPr lang="en-US" sz="3200" dirty="0">
                <a:latin typeface="Panton" panose="00000500000000000000" pitchFamily="50" charset="0"/>
              </a:rPr>
            </a:br>
            <a:r>
              <a:rPr lang="en-US" sz="3200" dirty="0">
                <a:latin typeface="Panton" panose="00000500000000000000" pitchFamily="50" charset="0"/>
              </a:rPr>
              <a:t>familiar to the TSQL traces provided by Profiler</a:t>
            </a:r>
            <a:br>
              <a:rPr lang="en-US" sz="3200" dirty="0">
                <a:latin typeface="Panton" panose="00000500000000000000" pitchFamily="50" charset="0"/>
              </a:rPr>
            </a:br>
            <a:endParaRPr lang="en-US" sz="3200" dirty="0">
              <a:latin typeface="Panton" panose="00000500000000000000" pitchFamily="50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200" b="1" dirty="0">
                <a:latin typeface="Panton" panose="00000500000000000000" pitchFamily="50" charset="0"/>
              </a:rPr>
              <a:t>Ditch Profiler and Trace: XEvents are better!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</a:rPr>
              <a:t>Superior filtering, sorting, all inside SSMS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</a:rPr>
              <a:t>Superior performance – asynchronous means little overhead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</a:rPr>
              <a:t>Capture to a variety of outputs including an in-memory Ring Buffer or a Histogram to count incidents of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8340-94CF-4899-A6AB-59BB67A0E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3" r="10463" b="3268"/>
          <a:stretch/>
        </p:blipFill>
        <p:spPr>
          <a:xfrm>
            <a:off x="9060873" y="1198702"/>
            <a:ext cx="2890982" cy="30011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82BD99-3A91-4FA8-9D4B-BAA53BC16AE3}"/>
              </a:ext>
            </a:extLst>
          </p:cNvPr>
          <p:cNvSpPr/>
          <p:nvPr/>
        </p:nvSpPr>
        <p:spPr>
          <a:xfrm>
            <a:off x="9296324" y="3326053"/>
            <a:ext cx="1629464" cy="8830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endParaRPr lang="en-US" sz="2540" dirty="0">
              <a:solidFill>
                <a:srgbClr val="ED1C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1F856F-BA4E-4FEF-9688-3BA4385FFC22}"/>
                  </a:ext>
                </a:extLst>
              </p14:cNvPr>
              <p14:cNvContentPartPr/>
              <p14:nvPr/>
            </p14:nvContentPartPr>
            <p14:xfrm>
              <a:off x="10083348" y="4199867"/>
              <a:ext cx="381" cy="38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1F856F-BA4E-4FEF-9688-3BA4385FFC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73823" y="4190342"/>
                <a:ext cx="19050" cy="190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4508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Store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23900" y="1463608"/>
            <a:ext cx="11968099" cy="478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810" dirty="0">
                <a:latin typeface="Panton" panose="00000500000000000000" pitchFamily="50" charset="0"/>
              </a:rPr>
              <a:t>New in SQL 2016, even better in SQL 2017.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810" dirty="0">
                <a:latin typeface="Panton" panose="00000500000000000000" pitchFamily="50" charset="0"/>
              </a:rPr>
              <a:t>Starting with SQL 2017, Query Store tracks </a:t>
            </a:r>
            <a:br>
              <a:rPr lang="en-US" sz="3810" dirty="0">
                <a:latin typeface="Panton" panose="00000500000000000000" pitchFamily="50" charset="0"/>
              </a:rPr>
            </a:br>
            <a:r>
              <a:rPr lang="en-US" sz="3810" dirty="0">
                <a:latin typeface="Panton" panose="00000500000000000000" pitchFamily="50" charset="0"/>
              </a:rPr>
              <a:t>Wait Stats too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810" dirty="0">
                <a:latin typeface="Panton" panose="00000500000000000000" pitchFamily="50" charset="0"/>
              </a:rPr>
              <a:t>A feature that was developed for Azure SQL first!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810" dirty="0">
                <a:latin typeface="Panton" panose="00000500000000000000" pitchFamily="50" charset="0"/>
              </a:rPr>
              <a:t>Tracks the performance of queries – not of execution plans – a distinct difference. Can detect when a query has suffered a degradation in performance because its query plan has changed.</a:t>
            </a:r>
          </a:p>
        </p:txBody>
      </p:sp>
    </p:spTree>
    <p:extLst>
      <p:ext uri="{BB962C8B-B14F-4D97-AF65-F5344CB8AC3E}">
        <p14:creationId xmlns:p14="http://schemas.microsoft.com/office/powerpoint/2010/main" val="364765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and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Concurrency: relating to how transactions treat </a:t>
            </a:r>
            <a:r>
              <a:rPr lang="en-US" sz="3600" dirty="0" err="1"/>
              <a:t>eachother’s</a:t>
            </a:r>
            <a:r>
              <a:rPr lang="en-US" sz="3600" dirty="0"/>
              <a:t> progress.</a:t>
            </a:r>
          </a:p>
          <a:p>
            <a:pPr>
              <a:lnSpc>
                <a:spcPct val="110000"/>
              </a:lnSpc>
            </a:pP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Transactions have different levels of isolation that affect how they regard rows in use by other transactions. </a:t>
            </a:r>
          </a:p>
          <a:p>
            <a:pPr>
              <a:lnSpc>
                <a:spcPct val="110000"/>
              </a:lnSpc>
            </a:pP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Again, text files, .csv’s, xml/</a:t>
            </a:r>
            <a:r>
              <a:rPr lang="en-US" sz="3600" dirty="0" err="1"/>
              <a:t>json</a:t>
            </a:r>
            <a:r>
              <a:rPr lang="en-US" sz="3600" dirty="0"/>
              <a:t> don’t have any concurrency.</a:t>
            </a:r>
          </a:p>
        </p:txBody>
      </p:sp>
    </p:spTree>
    <p:extLst>
      <p:ext uri="{BB962C8B-B14F-4D97-AF65-F5344CB8AC3E}">
        <p14:creationId xmlns:p14="http://schemas.microsoft.com/office/powerpoint/2010/main" val="33628355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Store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23902" y="1463607"/>
            <a:ext cx="7440275" cy="426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387" dirty="0">
                <a:latin typeface="Panton" panose="00000500000000000000" pitchFamily="50" charset="0"/>
              </a:rPr>
              <a:t>Built-in reports make analysis easy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3387" dirty="0">
              <a:latin typeface="Panton" panose="00000500000000000000" pitchFamily="50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387" dirty="0">
                <a:latin typeface="Panton" panose="00000500000000000000" pitchFamily="50" charset="0"/>
              </a:rPr>
              <a:t>For SQL Server instances, this isn’t enabled by default. Go enable it. 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3387" dirty="0">
              <a:latin typeface="Panton" panose="00000500000000000000" pitchFamily="50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387" dirty="0">
                <a:latin typeface="Panton" panose="00000500000000000000" pitchFamily="50" charset="0"/>
              </a:rPr>
              <a:t>Minimal overhead – collected data is stored asynchronously, flushed to disk periodically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54B8E-F21B-4143-BA9B-C2C52E093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4"/>
          <a:stretch/>
        </p:blipFill>
        <p:spPr>
          <a:xfrm>
            <a:off x="7569489" y="880247"/>
            <a:ext cx="4551368" cy="5075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3262086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8643" y="3252561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4946415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0441" y="493689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4890411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9288" y="4880886"/>
                <a:ext cx="19050" cy="190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90148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Store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909863E-BC8D-42CC-B70A-1CA3DE56567F}"/>
              </a:ext>
            </a:extLst>
          </p:cNvPr>
          <p:cNvSpPr/>
          <p:nvPr/>
        </p:nvSpPr>
        <p:spPr>
          <a:xfrm>
            <a:off x="222444" y="1120588"/>
            <a:ext cx="11287455" cy="4196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810" dirty="0">
                <a:latin typeface="Panton" panose="00000500000000000000" pitchFamily="50" charset="0"/>
              </a:rPr>
              <a:t>The “worst </a:t>
            </a:r>
            <a:r>
              <a:rPr lang="en-US" sz="3810" b="1" dirty="0">
                <a:latin typeface="Panton" panose="00000500000000000000" pitchFamily="50" charset="0"/>
              </a:rPr>
              <a:t>plans </a:t>
            </a:r>
            <a:r>
              <a:rPr lang="en-US" sz="3810" dirty="0">
                <a:latin typeface="Panton" panose="00000500000000000000" pitchFamily="50" charset="0"/>
              </a:rPr>
              <a:t>in cache” is a common strategy to identify the most expensive plans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3810" dirty="0">
              <a:latin typeface="Panton" panose="00000500000000000000" pitchFamily="50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810" dirty="0">
                <a:latin typeface="Panton" panose="00000500000000000000" pitchFamily="50" charset="0"/>
              </a:rPr>
              <a:t>The Query Store is one step better – finding the recent “worst </a:t>
            </a:r>
            <a:r>
              <a:rPr lang="en-US" sz="3810" b="1" dirty="0">
                <a:latin typeface="Panton" panose="00000500000000000000" pitchFamily="50" charset="0"/>
              </a:rPr>
              <a:t>queries</a:t>
            </a:r>
            <a:r>
              <a:rPr lang="en-US" sz="3810" dirty="0">
                <a:latin typeface="Panton" panose="00000500000000000000" pitchFamily="50" charset="0"/>
              </a:rPr>
              <a:t>” regardless of plan, with sortable/aggregable metrics to launch your performance tuning as a developer or DBA.</a:t>
            </a:r>
          </a:p>
        </p:txBody>
      </p:sp>
    </p:spTree>
    <p:extLst>
      <p:ext uri="{BB962C8B-B14F-4D97-AF65-F5344CB8AC3E}">
        <p14:creationId xmlns:p14="http://schemas.microsoft.com/office/powerpoint/2010/main" val="403431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Store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42157" y="1212634"/>
            <a:ext cx="12025585" cy="5304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387" b="1" dirty="0">
                <a:latin typeface="Panton" panose="00000500000000000000" pitchFamily="50" charset="0"/>
              </a:rPr>
              <a:t>Data Flush Interval </a:t>
            </a:r>
          </a:p>
          <a:p>
            <a:pPr marL="967710" lvl="1" indent="-483855">
              <a:buFont typeface="Arial" panose="020B0604020202020204" pitchFamily="34" charset="0"/>
              <a:buChar char="•"/>
            </a:pPr>
            <a:r>
              <a:rPr lang="en-US" sz="3387" dirty="0">
                <a:latin typeface="Panton" panose="00000500000000000000" pitchFamily="50" charset="0"/>
              </a:rPr>
              <a:t>In-memory Data that could be lost in the event of a system crash or sudden power loss. Default 15 minutes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387" b="1" dirty="0">
                <a:latin typeface="Panton" panose="00000500000000000000" pitchFamily="50" charset="0"/>
              </a:rPr>
              <a:t>Statistics Collection Interval</a:t>
            </a:r>
          </a:p>
          <a:p>
            <a:pPr marL="967710" lvl="1" indent="-483855">
              <a:buFont typeface="Arial" panose="020B0604020202020204" pitchFamily="34" charset="0"/>
              <a:buChar char="•"/>
            </a:pPr>
            <a:r>
              <a:rPr lang="en-US" sz="3387" dirty="0">
                <a:latin typeface="Panton" panose="00000500000000000000" pitchFamily="50" charset="0"/>
              </a:rPr>
              <a:t>Grain of the data collection. Default of 1 hour.</a:t>
            </a:r>
          </a:p>
          <a:p>
            <a:pPr marL="967710" lvl="1" indent="-483855">
              <a:buFont typeface="Arial" panose="020B0604020202020204" pitchFamily="34" charset="0"/>
              <a:buChar char="•"/>
            </a:pPr>
            <a:r>
              <a:rPr lang="en-US" sz="3387" dirty="0">
                <a:latin typeface="Panton" panose="00000500000000000000" pitchFamily="50" charset="0"/>
              </a:rPr>
              <a:t>Defines the automatically generated time windows and stores aggregated statistics on that interval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387" b="1" dirty="0">
                <a:latin typeface="Panton" panose="00000500000000000000" pitchFamily="50" charset="0"/>
              </a:rPr>
              <a:t>Max Size (MB) </a:t>
            </a:r>
          </a:p>
          <a:p>
            <a:pPr marL="967710" lvl="1" indent="-483855">
              <a:buFont typeface="Arial" panose="020B0604020202020204" pitchFamily="34" charset="0"/>
              <a:buChar char="•"/>
            </a:pPr>
            <a:r>
              <a:rPr lang="en-US" sz="3387" dirty="0">
                <a:latin typeface="Panton" panose="00000500000000000000" pitchFamily="50" charset="0"/>
              </a:rPr>
              <a:t>Actual space on disk inside the user database. Default 100 MB probably isn’t enough to track busy history.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CD8DBE-33E1-468A-8979-E48901CB93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597"/>
          <a:stretch/>
        </p:blipFill>
        <p:spPr>
          <a:xfrm>
            <a:off x="5824805" y="111451"/>
            <a:ext cx="6242937" cy="16804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23429B-4953-456B-92E9-6B72ACD74FB6}"/>
                  </a:ext>
                </a:extLst>
              </p14:cNvPr>
              <p14:cNvContentPartPr/>
              <p14:nvPr/>
            </p14:nvContentPartPr>
            <p14:xfrm>
              <a:off x="8941721" y="418681"/>
              <a:ext cx="381" cy="38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23429B-4953-456B-92E9-6B72ACD74F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03621" y="342481"/>
                <a:ext cx="76200" cy="1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48C040-127C-4D91-91B5-E29C401B0303}"/>
                  </a:ext>
                </a:extLst>
              </p14:cNvPr>
              <p14:cNvContentPartPr/>
              <p14:nvPr/>
            </p14:nvContentPartPr>
            <p14:xfrm>
              <a:off x="8938673" y="418681"/>
              <a:ext cx="269356" cy="990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48C040-127C-4D91-91B5-E29C401B03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02663" y="350364"/>
                <a:ext cx="341016" cy="146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B387E4-A882-49BB-8CF9-444DD0EF740A}"/>
                  </a:ext>
                </a:extLst>
              </p14:cNvPr>
              <p14:cNvContentPartPr/>
              <p14:nvPr/>
            </p14:nvContentPartPr>
            <p14:xfrm>
              <a:off x="8963818" y="593553"/>
              <a:ext cx="731870" cy="13258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B387E4-A882-49BB-8CF9-444DD0EF740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27836" y="521498"/>
                <a:ext cx="803474" cy="276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83ADF8-C44E-4397-88DA-FD0AC3E7307D}"/>
                  </a:ext>
                </a:extLst>
              </p14:cNvPr>
              <p14:cNvContentPartPr/>
              <p14:nvPr/>
            </p14:nvContentPartPr>
            <p14:xfrm>
              <a:off x="8931053" y="1012635"/>
              <a:ext cx="364602" cy="10477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83ADF8-C44E-4397-88DA-FD0AC3E730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95061" y="940627"/>
                <a:ext cx="436227" cy="2484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7416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Store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42158" y="1355521"/>
            <a:ext cx="1156529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</a:rPr>
              <a:t>By default Query Store</a:t>
            </a:r>
            <a:br>
              <a:rPr lang="en-US" sz="4000" dirty="0">
                <a:latin typeface="Panton" panose="00000500000000000000" pitchFamily="50" charset="0"/>
              </a:rPr>
            </a:br>
            <a:r>
              <a:rPr lang="en-US" sz="4000" dirty="0">
                <a:latin typeface="Panton" panose="00000500000000000000" pitchFamily="50" charset="0"/>
              </a:rPr>
              <a:t>automatically cleans up, </a:t>
            </a:r>
            <a:br>
              <a:rPr lang="en-US" sz="4000" dirty="0">
                <a:latin typeface="Panton" panose="00000500000000000000" pitchFamily="50" charset="0"/>
              </a:rPr>
            </a:br>
            <a:r>
              <a:rPr lang="en-US" sz="4000" dirty="0">
                <a:latin typeface="Panton" panose="00000500000000000000" pitchFamily="50" charset="0"/>
              </a:rPr>
              <a:t>removing the least expensive and oldest queries first as the data approaches the Max Size (MB).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</a:rPr>
              <a:t>You can also manually clear the Query Store data (for testing only) with the command:</a:t>
            </a:r>
          </a:p>
          <a:p>
            <a:endParaRPr lang="en-US" sz="2800" dirty="0">
              <a:solidFill>
                <a:srgbClr val="0000FF"/>
              </a:solidFill>
              <a:latin typeface="Panton" panose="00000500000000000000" pitchFamily="50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Panton" panose="00000500000000000000" pitchFamily="50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Panton" panose="00000500000000000000" pitchFamily="50" charset="0"/>
              </a:rPr>
              <a:t>DATABASE</a:t>
            </a:r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 [WideWorldImporters] </a:t>
            </a:r>
            <a:r>
              <a:rPr lang="en-US" sz="2800" dirty="0">
                <a:solidFill>
                  <a:srgbClr val="0000FF"/>
                </a:solidFill>
                <a:latin typeface="Panton" panose="00000500000000000000" pitchFamily="50" charset="0"/>
              </a:rPr>
              <a:t>SET</a:t>
            </a:r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Panton" panose="00000500000000000000" pitchFamily="50" charset="0"/>
              </a:rPr>
              <a:t>QUERY_STORE</a:t>
            </a:r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Panton" panose="00000500000000000000" pitchFamily="50" charset="0"/>
              </a:rPr>
              <a:t>CLEAR</a:t>
            </a:r>
            <a:endParaRPr lang="en-US" sz="2800" dirty="0">
              <a:latin typeface="Panton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CD8DBE-33E1-468A-8979-E48901CB9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805" y="111451"/>
            <a:ext cx="6242937" cy="18587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83ADF8-C44E-4397-88DA-FD0AC3E7307D}"/>
                  </a:ext>
                </a:extLst>
              </p14:cNvPr>
              <p14:cNvContentPartPr/>
              <p14:nvPr/>
            </p14:nvContentPartPr>
            <p14:xfrm>
              <a:off x="8931053" y="1012635"/>
              <a:ext cx="364602" cy="10477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83ADF8-C44E-4397-88DA-FD0AC3E730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5061" y="940627"/>
                <a:ext cx="436227" cy="2484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94125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Store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03590" y="1120588"/>
            <a:ext cx="45337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Regressed Queries highlights query execution over time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3600" dirty="0">
              <a:latin typeface="Panton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909863E-BC8D-42CC-B70A-1CA3DE56567F}"/>
              </a:ext>
            </a:extLst>
          </p:cNvPr>
          <p:cNvSpPr/>
          <p:nvPr/>
        </p:nvSpPr>
        <p:spPr>
          <a:xfrm>
            <a:off x="203590" y="2852825"/>
            <a:ext cx="117059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 lot of reasons queries could regress, dropping indexes (results in a new plan) is easy reproduced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Plans could be flushed from cache, recreated differently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Other reasons: parameter sniffing, changing or outdated statistics, changing compatibility levels +-12.0 (2014).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8A398-F880-4EBA-910E-131A5165F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367" y="161151"/>
            <a:ext cx="7384239" cy="224030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7CA9EB-B08C-467F-AB0F-3455EC1A530B}"/>
              </a:ext>
            </a:extLst>
          </p:cNvPr>
          <p:cNvCxnSpPr>
            <a:cxnSpLocks/>
          </p:cNvCxnSpPr>
          <p:nvPr/>
        </p:nvCxnSpPr>
        <p:spPr>
          <a:xfrm flipV="1">
            <a:off x="9624802" y="797888"/>
            <a:ext cx="284809" cy="911994"/>
          </a:xfrm>
          <a:prstGeom prst="line">
            <a:avLst/>
          </a:prstGeom>
          <a:solidFill>
            <a:srgbClr val="ED1C24">
              <a:alpha val="75000"/>
            </a:srgbClr>
          </a:solidFill>
          <a:ln w="12600">
            <a:solidFill>
              <a:srgbClr val="ED1C2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ABDD46-DAB5-4C6D-AAD5-20897450B006}"/>
              </a:ext>
            </a:extLst>
          </p:cNvPr>
          <p:cNvSpPr txBox="1"/>
          <p:nvPr/>
        </p:nvSpPr>
        <p:spPr>
          <a:xfrm>
            <a:off x="9767207" y="1127411"/>
            <a:ext cx="643125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5" dirty="0">
                <a:solidFill>
                  <a:srgbClr val="FF0000"/>
                </a:solidFill>
              </a:rPr>
              <a:t>Bad!</a:t>
            </a:r>
          </a:p>
        </p:txBody>
      </p:sp>
    </p:spTree>
    <p:extLst>
      <p:ext uri="{BB962C8B-B14F-4D97-AF65-F5344CB8AC3E}">
        <p14:creationId xmlns:p14="http://schemas.microsoft.com/office/powerpoint/2010/main" val="23466269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 – Next Logical Step?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909863E-BC8D-42CC-B70A-1CA3DE56567F}"/>
              </a:ext>
            </a:extLst>
          </p:cNvPr>
          <p:cNvSpPr/>
          <p:nvPr/>
        </p:nvSpPr>
        <p:spPr>
          <a:xfrm>
            <a:off x="203972" y="1274306"/>
            <a:ext cx="1170599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dirty="0"/>
              <a:t>What if SQL Server could use information about Regressed Queries and a history of execution plans to decisions to automatically use a better plan?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4000" b="1" dirty="0"/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b="1" dirty="0"/>
              <a:t>Now it can!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b="1" dirty="0"/>
              <a:t>Automatic Plan Correction (new to SQL 2017)!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dirty="0"/>
              <a:t>Again, Azure SQL Database </a:t>
            </a:r>
            <a:r>
              <a:rPr lang="en-US" sz="4000" i="1" dirty="0"/>
              <a:t>already does this for you!</a:t>
            </a:r>
            <a:endParaRPr lang="en-US" sz="4000" dirty="0"/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4242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Plan Correction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909863E-BC8D-42CC-B70A-1CA3DE56567F}"/>
              </a:ext>
            </a:extLst>
          </p:cNvPr>
          <p:cNvSpPr/>
          <p:nvPr/>
        </p:nvSpPr>
        <p:spPr>
          <a:xfrm>
            <a:off x="223900" y="1604710"/>
            <a:ext cx="115649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400" dirty="0">
                <a:latin typeface="Panton" panose="00000500000000000000" pitchFamily="50" charset="0"/>
              </a:rPr>
              <a:t>“Automatic Plan Tuning” is based on Query Store 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4400" dirty="0">
              <a:latin typeface="Panton" panose="00000500000000000000" pitchFamily="50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400" dirty="0">
                <a:latin typeface="Panton" panose="00000500000000000000" pitchFamily="50" charset="0"/>
              </a:rPr>
              <a:t>Available in Azure SQL and now in SQL 2017 to revert a query from a newer, slower plan to an older, faster plan.</a:t>
            </a:r>
          </a:p>
        </p:txBody>
      </p:sp>
    </p:spTree>
    <p:extLst>
      <p:ext uri="{BB962C8B-B14F-4D97-AF65-F5344CB8AC3E}">
        <p14:creationId xmlns:p14="http://schemas.microsoft.com/office/powerpoint/2010/main" val="168639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Plan Correction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909863E-BC8D-42CC-B70A-1CA3DE56567F}"/>
              </a:ext>
            </a:extLst>
          </p:cNvPr>
          <p:cNvSpPr/>
          <p:nvPr/>
        </p:nvSpPr>
        <p:spPr>
          <a:xfrm>
            <a:off x="223900" y="1405714"/>
            <a:ext cx="1156491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You can also accomplish this manually yourself, or query the underlying information yourself, with a host of DMV’s including sys.dm_db_tuning_recommendations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3600" dirty="0">
              <a:latin typeface="Panton" panose="00000500000000000000" pitchFamily="50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Sample query: </a:t>
            </a:r>
            <a:r>
              <a:rPr lang="en-US" sz="3200" dirty="0">
                <a:latin typeface="Panton" panose="00000500000000000000" pitchFamily="50" charset="0"/>
                <a:hlinkClick r:id="rId6"/>
              </a:rPr>
              <a:t>https://docs.microsoft.com/en-us/sql/relational-databases/automatic-tuning/automatic-tuning</a:t>
            </a:r>
            <a:endParaRPr lang="en-US" sz="3200" dirty="0">
              <a:latin typeface="Panton" panose="00000500000000000000" pitchFamily="50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32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8515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Plan Correction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4A8869-3F1C-4CFC-90FA-E574D6D77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 descr="SQL plan choice correction">
            <a:extLst>
              <a:ext uri="{FF2B5EF4-FFF2-40B4-BE49-F238E27FC236}">
                <a16:creationId xmlns:a16="http://schemas.microsoft.com/office/drawing/2014/main" id="{C3A278BE-D717-436E-A758-A9B86071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3" y="1265075"/>
            <a:ext cx="11281573" cy="490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24BFA6-CDF9-4FED-9CFE-6BCEFD76B0DF}"/>
              </a:ext>
            </a:extLst>
          </p:cNvPr>
          <p:cNvSpPr/>
          <p:nvPr/>
        </p:nvSpPr>
        <p:spPr>
          <a:xfrm>
            <a:off x="544589" y="6174815"/>
            <a:ext cx="11058495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82" dirty="0">
                <a:hlinkClick r:id="rId7"/>
              </a:rPr>
              <a:t>https://docs.microsoft.com/en-us/sql/relational-databases/automatic-tuning/automatic-tuning#automatic-plan-correction</a:t>
            </a:r>
            <a:endParaRPr lang="en-US" sz="1482" dirty="0"/>
          </a:p>
          <a:p>
            <a:endParaRPr lang="en-US" sz="1482" dirty="0"/>
          </a:p>
        </p:txBody>
      </p:sp>
    </p:spTree>
    <p:extLst>
      <p:ext uri="{BB962C8B-B14F-4D97-AF65-F5344CB8AC3E}">
        <p14:creationId xmlns:p14="http://schemas.microsoft.com/office/powerpoint/2010/main" val="2832818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Plan Correction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909863E-BC8D-42CC-B70A-1CA3DE56567F}"/>
              </a:ext>
            </a:extLst>
          </p:cNvPr>
          <p:cNvSpPr/>
          <p:nvPr/>
        </p:nvSpPr>
        <p:spPr>
          <a:xfrm>
            <a:off x="223900" y="1209267"/>
            <a:ext cx="11564913" cy="4993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</a:rPr>
              <a:t>Not on by default, you must enable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</a:rPr>
              <a:t>Once you turn-on this option, Database Engine will automatically </a:t>
            </a:r>
            <a:r>
              <a:rPr lang="en-US" sz="4000" b="1" dirty="0">
                <a:latin typeface="Panton" panose="00000500000000000000" pitchFamily="50" charset="0"/>
              </a:rPr>
              <a:t>force</a:t>
            </a:r>
            <a:r>
              <a:rPr lang="en-US" sz="4000" dirty="0">
                <a:latin typeface="Panton" panose="00000500000000000000" pitchFamily="50" charset="0"/>
              </a:rPr>
              <a:t> any recommendation where the estimated CPU gain is higher than 10 seconds.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2963" dirty="0"/>
          </a:p>
          <a:p>
            <a:r>
              <a:rPr lang="en-US" sz="2963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963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63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2963" dirty="0">
                <a:solidFill>
                  <a:srgbClr val="000000"/>
                </a:solidFill>
                <a:latin typeface="Consolas" panose="020B0609020204030204" pitchFamily="49" charset="0"/>
              </a:rPr>
              <a:t> WideWorldImporters</a:t>
            </a:r>
          </a:p>
          <a:p>
            <a:r>
              <a:rPr lang="en-US" sz="2963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963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63" dirty="0">
                <a:solidFill>
                  <a:srgbClr val="0000FF"/>
                </a:solidFill>
                <a:latin typeface="Consolas" panose="020B0609020204030204" pitchFamily="49" charset="0"/>
              </a:rPr>
              <a:t>AUTOMATIC_TUNING </a:t>
            </a:r>
            <a:r>
              <a:rPr lang="en-US" sz="2963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963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63" dirty="0">
                <a:solidFill>
                  <a:srgbClr val="0000FF"/>
                </a:solidFill>
                <a:latin typeface="Consolas" panose="020B0609020204030204" pitchFamily="49" charset="0"/>
              </a:rPr>
              <a:t>FORCE_LAST_GOOD_PLAN</a:t>
            </a:r>
            <a:r>
              <a:rPr lang="en-US" sz="2963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63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963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63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963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63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r>
              <a:rPr lang="en-US" sz="2963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2963" dirty="0"/>
          </a:p>
        </p:txBody>
      </p:sp>
    </p:spTree>
    <p:extLst>
      <p:ext uri="{BB962C8B-B14F-4D97-AF65-F5344CB8AC3E}">
        <p14:creationId xmlns:p14="http://schemas.microsoft.com/office/powerpoint/2010/main" val="290649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for Data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When a transaction </a:t>
            </a:r>
            <a:r>
              <a:rPr lang="en-US" sz="3600" b="1" dirty="0"/>
              <a:t>locks </a:t>
            </a:r>
            <a:r>
              <a:rPr lang="en-US" sz="3600" dirty="0"/>
              <a:t>records because it is writing them, other transactions become </a:t>
            </a:r>
            <a:r>
              <a:rPr lang="en-US" sz="3600" b="1" dirty="0"/>
              <a:t>blocked</a:t>
            </a:r>
            <a:r>
              <a:rPr lang="en-US" sz="3600" dirty="0"/>
              <a:t>.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Data that is currently being updated becomes locked for the duration of the transaction.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When the transaction completely commits or rolls back, the locks are released.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The default isolation level, Read Committed, waits for locks from other transactions</a:t>
            </a:r>
          </a:p>
        </p:txBody>
      </p:sp>
    </p:spTree>
    <p:extLst>
      <p:ext uri="{BB962C8B-B14F-4D97-AF65-F5344CB8AC3E}">
        <p14:creationId xmlns:p14="http://schemas.microsoft.com/office/powerpoint/2010/main" val="17160559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Server Product Changes Recently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Other velocity-increasing changes:</a:t>
            </a:r>
          </a:p>
          <a:p>
            <a:pPr marL="0" indent="0">
              <a:buNone/>
            </a:pPr>
            <a:r>
              <a:rPr lang="en-US" sz="3387" dirty="0"/>
              <a:t> - No more service packs, CU’s only. </a:t>
            </a:r>
          </a:p>
          <a:p>
            <a:pPr marL="0" indent="0">
              <a:buNone/>
            </a:pPr>
            <a:r>
              <a:rPr lang="en-US" sz="3387" dirty="0"/>
              <a:t>	Within 2 months of release, SQL 2017 </a:t>
            </a:r>
          </a:p>
          <a:p>
            <a:pPr marL="0" indent="0">
              <a:buNone/>
            </a:pPr>
            <a:r>
              <a:rPr lang="en-US" sz="3387" dirty="0"/>
              <a:t>		already had 3 CU’s. </a:t>
            </a:r>
          </a:p>
          <a:p>
            <a:pPr marL="0" indent="0">
              <a:buNone/>
            </a:pPr>
            <a:r>
              <a:rPr lang="en-US" sz="3387" dirty="0"/>
              <a:t>	Stated goal of one CU per month at least for one year</a:t>
            </a:r>
          </a:p>
          <a:p>
            <a:pPr marL="0" indent="0">
              <a:buNone/>
            </a:pPr>
            <a:r>
              <a:rPr lang="en-US" sz="3387" dirty="0"/>
              <a:t> - SSMS pulled out of .iso in SQL 2016, web download now</a:t>
            </a:r>
          </a:p>
          <a:p>
            <a:pPr marL="0" indent="0">
              <a:buNone/>
            </a:pPr>
            <a:r>
              <a:rPr lang="en-US" sz="3387" dirty="0"/>
              <a:t>	New releases every two months throughout 2017</a:t>
            </a:r>
          </a:p>
          <a:p>
            <a:pPr marL="0" indent="0">
              <a:buNone/>
            </a:pPr>
            <a:r>
              <a:rPr lang="en-US" sz="3387" dirty="0"/>
              <a:t> - SSRS pulled out of .iso in SQL 2017, web download now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7BD0A-78A6-43D5-85E0-C341E7BCD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352" y="1120588"/>
            <a:ext cx="2499472" cy="22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1592" y="117125"/>
            <a:ext cx="11429516" cy="761968"/>
          </a:xfrm>
        </p:spPr>
        <p:txBody>
          <a:bodyPr/>
          <a:lstStyle/>
          <a:p>
            <a:r>
              <a:rPr lang="en-US" dirty="0"/>
              <a:t>Favorite New Features of SQL 2017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23900" y="859145"/>
            <a:ext cx="1176489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82801"/>
                </a:solidFill>
                <a:latin typeface="Arial" panose="020B0604020202020204" pitchFamily="34" charset="0"/>
                <a:hlinkClick r:id="rId2"/>
              </a:rPr>
              <a:t>http://www.sqltact.com/2017/12/our-sql-server-2017-administration.html</a:t>
            </a:r>
            <a:endParaRPr lang="en-US" sz="2000" dirty="0">
              <a:solidFill>
                <a:srgbClr val="282801"/>
              </a:solidFill>
              <a:latin typeface="Arial" panose="020B0604020202020204" pitchFamily="34" charset="0"/>
            </a:endParaRPr>
          </a:p>
          <a:p>
            <a:r>
              <a:rPr lang="en-US" sz="2400" i="1" dirty="0">
                <a:solidFill>
                  <a:srgbClr val="282801"/>
                </a:solidFill>
                <a:latin typeface="Arial" panose="020B0604020202020204" pitchFamily="34" charset="0"/>
              </a:rPr>
              <a:t>4. What's your favorite new feature of SQL Server 2017? 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82801"/>
                </a:solidFill>
                <a:latin typeface="Arial" panose="020B0604020202020204" pitchFamily="34" charset="0"/>
              </a:rPr>
              <a:t>William Assaf: WSFC-less Availability Groups</a:t>
            </a:r>
            <a: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  <a:t>. So </a:t>
            </a:r>
            <a:b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  <a:t>many uses, so much easier. Combined with automatic </a:t>
            </a:r>
            <a:b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  <a:t>seeding, AG's are getting pretty close to point-and-click.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82801"/>
                </a:solidFill>
                <a:latin typeface="Arial" panose="020B0604020202020204" pitchFamily="34" charset="0"/>
              </a:rPr>
              <a:t>Randolph West:</a:t>
            </a:r>
            <a: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800" b="1" dirty="0">
                <a:solidFill>
                  <a:srgbClr val="282801"/>
                </a:solidFill>
                <a:latin typeface="Arial" panose="020B0604020202020204" pitchFamily="34" charset="0"/>
              </a:rPr>
              <a:t>Linux support. Adaptive query processing</a:t>
            </a:r>
            <a: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82801"/>
                </a:solidFill>
                <a:latin typeface="Arial" panose="020B0604020202020204" pitchFamily="34" charset="0"/>
              </a:rPr>
              <a:t>Sven Aelterman: </a:t>
            </a:r>
            <a: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  <a:t>Without a doubt, the fact that </a:t>
            </a:r>
            <a:r>
              <a:rPr lang="en-US" sz="2800" b="1" dirty="0">
                <a:solidFill>
                  <a:srgbClr val="282801"/>
                </a:solidFill>
                <a:latin typeface="Arial" panose="020B0604020202020204" pitchFamily="34" charset="0"/>
              </a:rPr>
              <a:t>Reporting Services </a:t>
            </a:r>
            <a: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  <a:t>is a separate download. Everyone loves an additional installer.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82801"/>
                </a:solidFill>
                <a:latin typeface="Arial" panose="020B0604020202020204" pitchFamily="34" charset="0"/>
              </a:rPr>
              <a:t>Mindy Curnutt:</a:t>
            </a:r>
            <a: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800" b="1" dirty="0">
                <a:solidFill>
                  <a:srgbClr val="282801"/>
                </a:solidFill>
                <a:latin typeface="Arial" panose="020B0604020202020204" pitchFamily="34" charset="0"/>
              </a:rPr>
              <a:t>Resumable online index rebuilds</a:t>
            </a:r>
            <a: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  <a:t>!! How many times could I have used this.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82801"/>
                </a:solidFill>
                <a:latin typeface="Arial" panose="020B0604020202020204" pitchFamily="34" charset="0"/>
              </a:rPr>
              <a:t>Louis Davidson: </a:t>
            </a:r>
            <a: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  <a:t>I am into database coding/designing mostly, so </a:t>
            </a:r>
            <a:r>
              <a:rPr lang="en-US" sz="2800" b="1" dirty="0">
                <a:solidFill>
                  <a:srgbClr val="282801"/>
                </a:solidFill>
                <a:latin typeface="Arial" panose="020B0604020202020204" pitchFamily="34" charset="0"/>
              </a:rPr>
              <a:t>graph tables </a:t>
            </a:r>
            <a:r>
              <a:rPr lang="en-US" sz="2800" dirty="0">
                <a:solidFill>
                  <a:srgbClr val="282801"/>
                </a:solidFill>
                <a:latin typeface="Arial" panose="020B0604020202020204" pitchFamily="34" charset="0"/>
              </a:rPr>
              <a:t>are highest for sure. They are pretty rudimentary now, but the future is very bright in what they are adding in a future version.</a:t>
            </a:r>
            <a:endParaRPr lang="en-US" sz="2800" dirty="0"/>
          </a:p>
        </p:txBody>
      </p:sp>
      <p:pic>
        <p:nvPicPr>
          <p:cNvPr id="5" name="Picture 2" descr="https://3.bp.blogspot.com/-hvVUbmOMlHw/WiW2_erX86I/AAAAAAABIM0/v1Vu75GgCtk8ipz68BDmUCORMD4OG_oUwCPcBGAYYCw/s400/insideout2017%2Bcover.png">
            <a:extLst>
              <a:ext uri="{FF2B5EF4-FFF2-40B4-BE49-F238E27FC236}">
                <a16:creationId xmlns:a16="http://schemas.microsoft.com/office/drawing/2014/main" id="{36B8279F-0FB2-4743-BC18-0D423CFD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526" y="0"/>
            <a:ext cx="2558473" cy="253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41441" y="1873794"/>
            <a:ext cx="6285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9"/>
            <a:r>
              <a:rPr lang="en-US" sz="4000" dirty="0">
                <a:solidFill>
                  <a:prstClr val="white"/>
                </a:solidFill>
                <a:latin typeface="Segoe UI Light" panose="020B0502040204020203" pitchFamily="34" charset="0"/>
              </a:rPr>
              <a:t>Save 40% on book or eBook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2371" y="2427995"/>
            <a:ext cx="527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9"/>
            <a:r>
              <a:rPr lang="en-US" sz="4000" dirty="0">
                <a:solidFill>
                  <a:prstClr val="white"/>
                </a:solidFill>
                <a:latin typeface="Segoe UI Light" panose="020B0502040204020203" pitchFamily="34" charset="0"/>
              </a:rPr>
              <a:t>with discount code </a:t>
            </a:r>
            <a:r>
              <a:rPr lang="en-US" sz="4000" dirty="0">
                <a:solidFill>
                  <a:prstClr val="white"/>
                </a:solidFill>
                <a:latin typeface="Segoe UI Semibold" panose="020B0702040204020203" pitchFamily="34" charset="0"/>
              </a:rPr>
              <a:t>SQL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2943" y="3690072"/>
            <a:ext cx="55546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9"/>
            <a:r>
              <a:rPr lang="en-US" sz="3400" dirty="0">
                <a:solidFill>
                  <a:prstClr val="white"/>
                </a:solidFill>
                <a:latin typeface="Segoe UI Light" panose="020B0502040204020203" pitchFamily="34" charset="0"/>
              </a:rPr>
              <a:t>www.microsoftpressstore.com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2577" y="4983139"/>
            <a:ext cx="3924668" cy="830997"/>
          </a:xfrm>
          <a:prstGeom prst="rect">
            <a:avLst/>
          </a:prstGeom>
          <a:solidFill>
            <a:srgbClr val="00188F"/>
          </a:solidFill>
        </p:spPr>
        <p:txBody>
          <a:bodyPr wrap="square" rtlCol="0">
            <a:spAutoFit/>
          </a:bodyPr>
          <a:lstStyle/>
          <a:p>
            <a:pPr marL="285746" indent="-285746" defTabSz="914389">
              <a:buFontTx/>
              <a:buChar char="-"/>
            </a:pPr>
            <a:r>
              <a:rPr lang="en-US" sz="1600" dirty="0">
                <a:solidFill>
                  <a:prstClr val="white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Free U.S. shipping</a:t>
            </a:r>
          </a:p>
          <a:p>
            <a:pPr marL="285746" indent="-285746" defTabSz="914389">
              <a:buFontTx/>
              <a:buChar char="-"/>
            </a:pPr>
            <a:r>
              <a:rPr lang="en-US" sz="1600" dirty="0">
                <a:solidFill>
                  <a:prstClr val="white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eBooks include EPUB, PDF, &amp; MOBI</a:t>
            </a:r>
          </a:p>
          <a:p>
            <a:pPr marL="285746" indent="-285746" defTabSz="914389">
              <a:buFontTx/>
              <a:buChar char="-"/>
            </a:pPr>
            <a:r>
              <a:rPr lang="en-US" sz="1600" dirty="0">
                <a:solidFill>
                  <a:prstClr val="white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Offer expires May 31, 2018</a:t>
            </a:r>
          </a:p>
        </p:txBody>
      </p:sp>
    </p:spTree>
    <p:extLst>
      <p:ext uri="{BB962C8B-B14F-4D97-AF65-F5344CB8AC3E}">
        <p14:creationId xmlns:p14="http://schemas.microsoft.com/office/powerpoint/2010/main" val="20528385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5040631"/>
            <a:ext cx="8717281" cy="1966147"/>
          </a:xfrm>
        </p:spPr>
        <p:txBody>
          <a:bodyPr>
            <a:normAutofit lnSpcReduction="10000"/>
          </a:bodyPr>
          <a:lstStyle/>
          <a:p>
            <a:pPr marL="109536" algn="ctr"/>
            <a:r>
              <a:rPr lang="en-US" sz="5400" dirty="0"/>
              <a:t>See you August 11 at</a:t>
            </a:r>
          </a:p>
          <a:p>
            <a:pPr algn="ctr"/>
            <a:r>
              <a:rPr lang="en-US" sz="6600" b="1" dirty="0">
                <a:hlinkClick r:id="rId2"/>
              </a:rPr>
              <a:t>SQLSatBR.com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A625D-D974-4A41-BBDA-F8A6601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2" y="0"/>
            <a:ext cx="6955336" cy="175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91812-8180-484D-ADAF-F96E98CC00E3}"/>
              </a:ext>
            </a:extLst>
          </p:cNvPr>
          <p:cNvSpPr txBox="1"/>
          <p:nvPr/>
        </p:nvSpPr>
        <p:spPr>
          <a:xfrm>
            <a:off x="1" y="1560945"/>
            <a:ext cx="87141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Free SQL Server, .NET, Business Intelligence training and more! </a:t>
            </a:r>
          </a:p>
          <a:p>
            <a:pPr algn="ctr"/>
            <a:endParaRPr lang="en-US" sz="2800" dirty="0"/>
          </a:p>
          <a:p>
            <a:pPr algn="ctr"/>
            <a:r>
              <a:rPr lang="en-US" sz="2400" dirty="0"/>
              <a:t>An all day FREE training event with SQL Server and Development related sessions spread out over multiple tracks of Business Intelligence, SQL Development, </a:t>
            </a:r>
          </a:p>
          <a:p>
            <a:pPr algn="ctr"/>
            <a:r>
              <a:rPr lang="en-US" sz="2400" dirty="0"/>
              <a:t>Database Administration, IT Pro, .NET,</a:t>
            </a:r>
          </a:p>
          <a:p>
            <a:pPr algn="ctr"/>
            <a:r>
              <a:rPr lang="en-US" sz="2400" dirty="0"/>
              <a:t>Career Development, and CIO/IT Management</a:t>
            </a:r>
            <a:endParaRPr lang="en-US" sz="36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01B29-8D40-45B3-9656-7C186A45D56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/>
          <a:stretch/>
        </p:blipFill>
        <p:spPr bwMode="auto">
          <a:xfrm>
            <a:off x="8717280" y="0"/>
            <a:ext cx="3474719" cy="1449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0FAFE-1C5D-41AC-ABFE-23B62BFF348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2"/>
          <a:stretch/>
        </p:blipFill>
        <p:spPr bwMode="auto">
          <a:xfrm>
            <a:off x="8717280" y="1443030"/>
            <a:ext cx="3474720" cy="1802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6ABE1B-7E44-42F0-AE12-CE8CD50BC023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1" b="18856"/>
          <a:stretch/>
        </p:blipFill>
        <p:spPr bwMode="auto">
          <a:xfrm>
            <a:off x="8717915" y="3214875"/>
            <a:ext cx="3474085" cy="1714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E5D88-FD88-4651-8D73-5214218F6D2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9" b="16711"/>
          <a:stretch/>
        </p:blipFill>
        <p:spPr bwMode="auto">
          <a:xfrm>
            <a:off x="8716355" y="4712627"/>
            <a:ext cx="3473450" cy="214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5506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987797"/>
            <a:ext cx="12192000" cy="2679659"/>
          </a:xfrm>
        </p:spPr>
        <p:txBody>
          <a:bodyPr>
            <a:normAutofit/>
          </a:bodyPr>
          <a:lstStyle/>
          <a:p>
            <a:pPr marL="109536" algn="ctr"/>
            <a:r>
              <a:rPr lang="en-US" sz="4000" dirty="0"/>
              <a:t>This presentation, including all source code and this slide deck, has been posted at my blog:</a:t>
            </a:r>
          </a:p>
          <a:p>
            <a:pPr algn="ctr"/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99344" y="877224"/>
            <a:ext cx="10857311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indent="-362891" defTabSz="967710"/>
            <a:r>
              <a:rPr lang="en-US" sz="3300" dirty="0"/>
              <a:t>William D Assaf, MCSE</a:t>
            </a:r>
          </a:p>
          <a:p>
            <a:pPr marL="362891" indent="-362891" defTabSz="967710"/>
            <a:r>
              <a:rPr lang="en-US" sz="3300" dirty="0"/>
              <a:t>Baton Rouge SQL Server UG board and SQLSaturday chair</a:t>
            </a:r>
          </a:p>
          <a:p>
            <a:pPr marL="362891" indent="-362891" defTabSz="967710"/>
            <a:r>
              <a:rPr lang="en-US" sz="3300" dirty="0"/>
              <a:t>Principal Consultant, Manager – DBA Team at</a:t>
            </a:r>
          </a:p>
          <a:p>
            <a:pPr marL="0" indent="0" defTabSz="967710">
              <a:buNone/>
            </a:pPr>
            <a:r>
              <a:rPr lang="en-US" sz="3300" dirty="0"/>
              <a:t>	Sparkhound Inc. in Baton Rouge</a:t>
            </a:r>
          </a:p>
          <a:p>
            <a:pPr marL="362891" indent="-362891" defTabSz="967710"/>
            <a:r>
              <a:rPr lang="en-US" sz="3300" dirty="0">
                <a:hlinkClick r:id="rId3"/>
              </a:rPr>
              <a:t>William.Assaf@sparkhound.com</a:t>
            </a:r>
            <a:endParaRPr lang="en-US" sz="3300" dirty="0"/>
          </a:p>
          <a:p>
            <a:pPr marL="362891" indent="-362891" defTabSz="967710"/>
            <a:r>
              <a:rPr lang="en-US" sz="3300" dirty="0"/>
              <a:t>Twitter: @</a:t>
            </a:r>
            <a:r>
              <a:rPr lang="en-US" sz="3300" dirty="0" err="1"/>
              <a:t>william_a_dba</a:t>
            </a:r>
            <a:endParaRPr lang="en-US" sz="3300" dirty="0"/>
          </a:p>
          <a:p>
            <a:pPr marL="362891" indent="-362891" defTabSz="967710"/>
            <a:endParaRPr lang="en-US" sz="2800" dirty="0">
              <a:solidFill>
                <a:srgbClr val="101820"/>
              </a:solidFill>
              <a:latin typeface="Segoe UI"/>
            </a:endParaRPr>
          </a:p>
          <a:p>
            <a:pPr marL="0" indent="0" defTabSz="967710">
              <a:buNone/>
            </a:pPr>
            <a:endParaRPr lang="en-US" sz="2800" dirty="0">
              <a:solidFill>
                <a:srgbClr val="101820"/>
              </a:solidFill>
              <a:latin typeface="Segoe UI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53"/>
            <a:ext cx="12191999" cy="76198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83855">
              <a:buNone/>
            </a:pPr>
            <a:r>
              <a:rPr lang="en-US" sz="4000" b="1" cap="all" dirty="0">
                <a:solidFill>
                  <a:srgbClr val="3D156F"/>
                </a:solidFill>
                <a:latin typeface="Segoe UI"/>
              </a:rPr>
              <a:t>Bio and contact</a:t>
            </a:r>
          </a:p>
        </p:txBody>
      </p:sp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C79A3-B5C2-4ACF-8144-FC6D13A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80A-B097-49C5-8902-B3AA487F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3834161" cy="494879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600" dirty="0"/>
              <a:t>Transaction 1 begins a transaction to UPDATE several records.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386CA4-2C32-49F4-94F2-0689DAEAC7CA}"/>
              </a:ext>
            </a:extLst>
          </p:cNvPr>
          <p:cNvSpPr/>
          <p:nvPr/>
        </p:nvSpPr>
        <p:spPr>
          <a:xfrm>
            <a:off x="5464098" y="1906859"/>
            <a:ext cx="1605775" cy="372450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Table1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8F6C6-B101-472B-A039-64B8FB486CE9}"/>
              </a:ext>
            </a:extLst>
          </p:cNvPr>
          <p:cNvSpPr/>
          <p:nvPr/>
        </p:nvSpPr>
        <p:spPr>
          <a:xfrm>
            <a:off x="5464097" y="1906859"/>
            <a:ext cx="1605775" cy="5575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Locked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AFE595-5585-4550-8807-F06F36E0867B}"/>
              </a:ext>
            </a:extLst>
          </p:cNvPr>
          <p:cNvSpPr txBox="1">
            <a:spLocks/>
          </p:cNvSpPr>
          <p:nvPr/>
        </p:nvSpPr>
        <p:spPr>
          <a:xfrm>
            <a:off x="7292899" y="1120588"/>
            <a:ext cx="4482790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Transaction 2 begins in the default </a:t>
            </a:r>
            <a:br>
              <a:rPr lang="en-US" sz="3600" dirty="0"/>
            </a:br>
            <a:r>
              <a:rPr lang="en-US" sz="3600" dirty="0"/>
              <a:t>READ COMMITTED isolation mode, and wants to SELECT all the records from this table.</a:t>
            </a:r>
          </a:p>
          <a:p>
            <a:r>
              <a:rPr lang="en-US" sz="3600" dirty="0"/>
              <a:t>It is blocked.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0CBBCB-B91A-4B14-8FD7-C6360C4EDC53}"/>
              </a:ext>
            </a:extLst>
          </p:cNvPr>
          <p:cNvSpPr txBox="1">
            <a:spLocks/>
          </p:cNvSpPr>
          <p:nvPr/>
        </p:nvSpPr>
        <p:spPr>
          <a:xfrm>
            <a:off x="838200" y="1228165"/>
            <a:ext cx="3834161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Transaction 1 COMMITs its transaction, and releases the locks in place.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3BF96F-13B4-4039-9D0E-19244D482B6A}"/>
              </a:ext>
            </a:extLst>
          </p:cNvPr>
          <p:cNvSpPr/>
          <p:nvPr/>
        </p:nvSpPr>
        <p:spPr>
          <a:xfrm>
            <a:off x="5464096" y="1906859"/>
            <a:ext cx="1605775" cy="372450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Table1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90DC45-49C1-42C7-BD25-43CE966E233F}"/>
              </a:ext>
            </a:extLst>
          </p:cNvPr>
          <p:cNvSpPr txBox="1">
            <a:spLocks/>
          </p:cNvSpPr>
          <p:nvPr/>
        </p:nvSpPr>
        <p:spPr>
          <a:xfrm>
            <a:off x="7292899" y="1120588"/>
            <a:ext cx="4482790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</a:rPr>
              <a:t>Transaction 2 begins in the default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READ COMMITTED isolation mode, and wants to SELECT all the records from this table.</a:t>
            </a:r>
          </a:p>
          <a:p>
            <a:r>
              <a:rPr lang="en-US" sz="3600" dirty="0">
                <a:solidFill>
                  <a:schemeClr val="bg2"/>
                </a:solidFill>
              </a:rPr>
              <a:t>It is blocked.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D82CB5-CC37-4BDE-838A-C7EFAE934B87}"/>
              </a:ext>
            </a:extLst>
          </p:cNvPr>
          <p:cNvSpPr txBox="1">
            <a:spLocks/>
          </p:cNvSpPr>
          <p:nvPr/>
        </p:nvSpPr>
        <p:spPr>
          <a:xfrm>
            <a:off x="7266878" y="1120588"/>
            <a:ext cx="4482790" cy="49487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nton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Transaction 2 is no longer blocked, and continues with its statements. </a:t>
            </a:r>
          </a:p>
          <a:p>
            <a:r>
              <a:rPr lang="en-US" sz="3600" dirty="0"/>
              <a:t>READ COMMITTED isolation mode prevented DIRTY READS here.</a:t>
            </a:r>
          </a:p>
          <a:p>
            <a:r>
              <a:rPr lang="en-US" sz="3600" dirty="0"/>
              <a:t>Any writes are based on new data.</a:t>
            </a:r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156D13E9-BB33-4548-A89D-235D1509C111}"/>
              </a:ext>
            </a:extLst>
          </p:cNvPr>
          <p:cNvSpPr/>
          <p:nvPr/>
        </p:nvSpPr>
        <p:spPr>
          <a:xfrm>
            <a:off x="6850743" y="1906859"/>
            <a:ext cx="442156" cy="3724507"/>
          </a:xfrm>
          <a:prstGeom prst="rightBracket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9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3378</TotalTime>
  <Words>4280</Words>
  <Application>Microsoft Office PowerPoint</Application>
  <PresentationFormat>Widescreen</PresentationFormat>
  <Paragraphs>587</Paragraphs>
  <Slides>84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Consolas</vt:lpstr>
      <vt:lpstr>Calibri Light</vt:lpstr>
      <vt:lpstr>Segoe UI</vt:lpstr>
      <vt:lpstr>Panton</vt:lpstr>
      <vt:lpstr>Segoe UI Semibold</vt:lpstr>
      <vt:lpstr>Arial</vt:lpstr>
      <vt:lpstr>Segoe UI Light</vt:lpstr>
      <vt:lpstr>Wingdings</vt:lpstr>
      <vt:lpstr>Calibri</vt:lpstr>
      <vt:lpstr>Office Theme</vt:lpstr>
      <vt:lpstr>1_Office Theme</vt:lpstr>
      <vt:lpstr>SQLSatOslo 2016</vt:lpstr>
      <vt:lpstr>Image</vt:lpstr>
      <vt:lpstr>PowerPoint Presentation</vt:lpstr>
      <vt:lpstr>Your Applications and Modern SQL Server 2017</vt:lpstr>
      <vt:lpstr>Workshop Logistics</vt:lpstr>
      <vt:lpstr>How to get SQL Server - Editions</vt:lpstr>
      <vt:lpstr>How to get SQL Server - Tools</vt:lpstr>
      <vt:lpstr>What you need</vt:lpstr>
      <vt:lpstr>Isolation and Performance</vt:lpstr>
      <vt:lpstr>Isolation for Data Updates</vt:lpstr>
      <vt:lpstr>Isolation example</vt:lpstr>
      <vt:lpstr>Important Note on Timeouts</vt:lpstr>
      <vt:lpstr>Detecting Blocking</vt:lpstr>
      <vt:lpstr>Preventing Blocking</vt:lpstr>
      <vt:lpstr>Preventing Blocking</vt:lpstr>
      <vt:lpstr>Isolation example</vt:lpstr>
      <vt:lpstr>Preventing Blocking</vt:lpstr>
      <vt:lpstr>Alternatives to READ UNCOMMITTED</vt:lpstr>
      <vt:lpstr>Alternatives to READ UNCOMMITTED</vt:lpstr>
      <vt:lpstr>Isolation example</vt:lpstr>
      <vt:lpstr>Isolation example</vt:lpstr>
      <vt:lpstr>Read Committed Snapshot Isolation</vt:lpstr>
      <vt:lpstr>Isolation</vt:lpstr>
      <vt:lpstr>Writes are Always Isolated</vt:lpstr>
      <vt:lpstr>Writes are Always Isolated</vt:lpstr>
      <vt:lpstr>Other Types of Isolation Issues</vt:lpstr>
      <vt:lpstr>SERIALIZABLE</vt:lpstr>
      <vt:lpstr>How to tell what Isolation Level is in use?</vt:lpstr>
      <vt:lpstr>Indexing</vt:lpstr>
      <vt:lpstr>Indexing</vt:lpstr>
      <vt:lpstr>Clustered Index</vt:lpstr>
      <vt:lpstr>Clustered Indexing Design</vt:lpstr>
      <vt:lpstr>Good Clustered Indexing Design</vt:lpstr>
      <vt:lpstr>Clustered Indexing Design</vt:lpstr>
      <vt:lpstr>Clustered Indexing Design</vt:lpstr>
      <vt:lpstr>Clustered Indexing Design</vt:lpstr>
      <vt:lpstr>Clustered Indexing Design</vt:lpstr>
      <vt:lpstr>Clustered Indexing Design</vt:lpstr>
      <vt:lpstr>Index Fragmentation</vt:lpstr>
      <vt:lpstr>The Clustered Index is the Table</vt:lpstr>
      <vt:lpstr>Nonclustered Indexes</vt:lpstr>
      <vt:lpstr>Nonclustered Indexes</vt:lpstr>
      <vt:lpstr>Nonclusteed Indexes</vt:lpstr>
      <vt:lpstr>Nonclustered Indexes</vt:lpstr>
      <vt:lpstr>Nonclustered Indexes</vt:lpstr>
      <vt:lpstr>Missing Indexes Views</vt:lpstr>
      <vt:lpstr>Missing Indexes Views</vt:lpstr>
      <vt:lpstr>Missing Indexes Views</vt:lpstr>
      <vt:lpstr>Missing Indexes Views</vt:lpstr>
      <vt:lpstr>Missing Indexes Views</vt:lpstr>
      <vt:lpstr>Missing Indexes Views</vt:lpstr>
      <vt:lpstr>Missing Indexes Views</vt:lpstr>
      <vt:lpstr>Missing Indexes Views</vt:lpstr>
      <vt:lpstr>Missing Indexes Views</vt:lpstr>
      <vt:lpstr>Final Note on Missing Indexes Views</vt:lpstr>
      <vt:lpstr>Execution Plans</vt:lpstr>
      <vt:lpstr>Execution Plans</vt:lpstr>
      <vt:lpstr>Execution Plans</vt:lpstr>
      <vt:lpstr>Fix Key Lookup Example</vt:lpstr>
      <vt:lpstr>Moral of the Fix Key Lookup Example </vt:lpstr>
      <vt:lpstr>Implicit Conversions</vt:lpstr>
      <vt:lpstr>Query Statistics</vt:lpstr>
      <vt:lpstr>Columnstore Indexes Rock</vt:lpstr>
      <vt:lpstr>Columnstore Indexes Rock</vt:lpstr>
      <vt:lpstr>Columnstore Indexes Rock</vt:lpstr>
      <vt:lpstr>Columnstore Indexes Rock</vt:lpstr>
      <vt:lpstr>Memory-Optimized Tables </vt:lpstr>
      <vt:lpstr>Memory-Optimized Tables </vt:lpstr>
      <vt:lpstr>Memory-Optimized Tables </vt:lpstr>
      <vt:lpstr>New Feature in SSMS (17.3+)</vt:lpstr>
      <vt:lpstr>Query Store</vt:lpstr>
      <vt:lpstr>Query Store</vt:lpstr>
      <vt:lpstr>Query Store</vt:lpstr>
      <vt:lpstr>Query Store</vt:lpstr>
      <vt:lpstr>Query Store</vt:lpstr>
      <vt:lpstr>Query Store</vt:lpstr>
      <vt:lpstr>Query Store – Next Logical Step?</vt:lpstr>
      <vt:lpstr>Automatic Plan Correction</vt:lpstr>
      <vt:lpstr>Automatic Plan Correction</vt:lpstr>
      <vt:lpstr>Automatic Plan Correction</vt:lpstr>
      <vt:lpstr>Automatic Plan Correction</vt:lpstr>
      <vt:lpstr>SQL Server Product Changes Recently</vt:lpstr>
      <vt:lpstr>Favorite New Features of SQL 2017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</dc:creator>
  <cp:lastModifiedBy>William Assaf</cp:lastModifiedBy>
  <cp:revision>40</cp:revision>
  <dcterms:created xsi:type="dcterms:W3CDTF">2018-02-17T21:51:26Z</dcterms:created>
  <dcterms:modified xsi:type="dcterms:W3CDTF">2018-02-20T19:29:45Z</dcterms:modified>
</cp:coreProperties>
</file>